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258" r:id="rId3"/>
    <p:sldId id="260" r:id="rId4"/>
    <p:sldId id="311" r:id="rId5"/>
    <p:sldId id="312" r:id="rId6"/>
    <p:sldId id="317" r:id="rId7"/>
    <p:sldId id="313" r:id="rId8"/>
    <p:sldId id="319" r:id="rId9"/>
    <p:sldId id="318" r:id="rId10"/>
    <p:sldId id="316" r:id="rId11"/>
    <p:sldId id="321" r:id="rId12"/>
    <p:sldId id="323" r:id="rId13"/>
    <p:sldId id="322" r:id="rId14"/>
    <p:sldId id="324" r:id="rId15"/>
    <p:sldId id="326" r:id="rId16"/>
    <p:sldId id="328" r:id="rId17"/>
    <p:sldId id="329" r:id="rId18"/>
    <p:sldId id="330" r:id="rId19"/>
    <p:sldId id="331" r:id="rId20"/>
    <p:sldId id="332" r:id="rId21"/>
    <p:sldId id="339" r:id="rId22"/>
    <p:sldId id="340" r:id="rId23"/>
    <p:sldId id="333" r:id="rId24"/>
    <p:sldId id="335" r:id="rId25"/>
    <p:sldId id="336" r:id="rId26"/>
    <p:sldId id="337" r:id="rId27"/>
    <p:sldId id="343" r:id="rId28"/>
    <p:sldId id="348" r:id="rId29"/>
    <p:sldId id="344" r:id="rId30"/>
    <p:sldId id="315" r:id="rId31"/>
    <p:sldId id="346" r:id="rId32"/>
    <p:sldId id="349" r:id="rId33"/>
    <p:sldId id="314" r:id="rId34"/>
    <p:sldId id="351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  <p:bold r:id="rId38"/>
    </p:embeddedFont>
    <p:embeddedFont>
      <p:font typeface="Assistant" pitchFamily="2" charset="-79"/>
      <p:regular r:id="rId39"/>
      <p:bold r:id="rId40"/>
    </p:embeddedFont>
    <p:embeddedFont>
      <p:font typeface="Coda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C67874-4C3E-482A-80F0-1C66D16A9F31}" v="1" dt="2025-05-18T14:23:43.259"/>
  </p1510:revLst>
</p1510:revInfo>
</file>

<file path=ppt/tableStyles.xml><?xml version="1.0" encoding="utf-8"?>
<a:tblStyleLst xmlns:a="http://schemas.openxmlformats.org/drawingml/2006/main" def="{8D3BA3AF-0215-4958-A06A-8E8436E6C8DE}">
  <a:tblStyle styleId="{8D3BA3AF-0215-4958-A06A-8E8436E6C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745350-387E-401E-BB1D-1534B1D964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66" autoAdjust="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Fernandez de Navarrete" userId="fcbde9801b4dbec5" providerId="LiveId" clId="{B8C67874-4C3E-482A-80F0-1C66D16A9F31}"/>
    <pc:docChg chg="custSel modSld">
      <pc:chgData name="Juan Fernandez de Navarrete" userId="fcbde9801b4dbec5" providerId="LiveId" clId="{B8C67874-4C3E-482A-80F0-1C66D16A9F31}" dt="2025-05-18T14:23:43.259" v="27" actId="164"/>
      <pc:docMkLst>
        <pc:docMk/>
      </pc:docMkLst>
      <pc:sldChg chg="delSp mod delAnim modNotesTx">
        <pc:chgData name="Juan Fernandez de Navarrete" userId="fcbde9801b4dbec5" providerId="LiveId" clId="{B8C67874-4C3E-482A-80F0-1C66D16A9F31}" dt="2025-05-09T10:44:33.322" v="26" actId="20577"/>
        <pc:sldMkLst>
          <pc:docMk/>
          <pc:sldMk cId="0" sldId="256"/>
        </pc:sldMkLst>
        <pc:picChg chg="del">
          <ac:chgData name="Juan Fernandez de Navarrete" userId="fcbde9801b4dbec5" providerId="LiveId" clId="{B8C67874-4C3E-482A-80F0-1C66D16A9F31}" dt="2025-05-03T21:38:18.647" v="0" actId="478"/>
          <ac:picMkLst>
            <pc:docMk/>
            <pc:sldMk cId="0" sldId="256"/>
            <ac:picMk id="56" creationId="{DBE43295-C62A-B642-9652-FF2479D025C0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20.920" v="1" actId="478"/>
        <pc:sldMkLst>
          <pc:docMk/>
          <pc:sldMk cId="0" sldId="258"/>
        </pc:sldMkLst>
        <pc:picChg chg="del">
          <ac:chgData name="Juan Fernandez de Navarrete" userId="fcbde9801b4dbec5" providerId="LiveId" clId="{B8C67874-4C3E-482A-80F0-1C66D16A9F31}" dt="2025-05-03T21:38:20.920" v="1" actId="478"/>
          <ac:picMkLst>
            <pc:docMk/>
            <pc:sldMk cId="0" sldId="258"/>
            <ac:picMk id="19" creationId="{3694E6AE-9F4B-2EB6-9791-D043DBF8C582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23.484" v="2" actId="478"/>
        <pc:sldMkLst>
          <pc:docMk/>
          <pc:sldMk cId="2104848377" sldId="311"/>
        </pc:sldMkLst>
        <pc:picChg chg="del">
          <ac:chgData name="Juan Fernandez de Navarrete" userId="fcbde9801b4dbec5" providerId="LiveId" clId="{B8C67874-4C3E-482A-80F0-1C66D16A9F31}" dt="2025-05-03T21:38:23.484" v="2" actId="478"/>
          <ac:picMkLst>
            <pc:docMk/>
            <pc:sldMk cId="2104848377" sldId="311"/>
            <ac:picMk id="48" creationId="{93B2E206-A709-958D-7C0F-767A02847FD2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26.097" v="3" actId="478"/>
        <pc:sldMkLst>
          <pc:docMk/>
          <pc:sldMk cId="2575051637" sldId="317"/>
        </pc:sldMkLst>
        <pc:picChg chg="del">
          <ac:chgData name="Juan Fernandez de Navarrete" userId="fcbde9801b4dbec5" providerId="LiveId" clId="{B8C67874-4C3E-482A-80F0-1C66D16A9F31}" dt="2025-05-03T21:38:26.097" v="3" actId="478"/>
          <ac:picMkLst>
            <pc:docMk/>
            <pc:sldMk cId="2575051637" sldId="317"/>
            <ac:picMk id="41" creationId="{0E02A7B7-97D6-26BB-7179-D009432476EE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29.569" v="4" actId="478"/>
        <pc:sldMkLst>
          <pc:docMk/>
          <pc:sldMk cId="3553368688" sldId="318"/>
        </pc:sldMkLst>
        <pc:picChg chg="del">
          <ac:chgData name="Juan Fernandez de Navarrete" userId="fcbde9801b4dbec5" providerId="LiveId" clId="{B8C67874-4C3E-482A-80F0-1C66D16A9F31}" dt="2025-05-03T21:38:29.569" v="4" actId="478"/>
          <ac:picMkLst>
            <pc:docMk/>
            <pc:sldMk cId="3553368688" sldId="318"/>
            <ac:picMk id="22" creationId="{4E4D165C-7E89-2DD9-CEC9-728934A9E8F0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32.678" v="5" actId="478"/>
        <pc:sldMkLst>
          <pc:docMk/>
          <pc:sldMk cId="2568120689" sldId="321"/>
        </pc:sldMkLst>
        <pc:picChg chg="del">
          <ac:chgData name="Juan Fernandez de Navarrete" userId="fcbde9801b4dbec5" providerId="LiveId" clId="{B8C67874-4C3E-482A-80F0-1C66D16A9F31}" dt="2025-05-03T21:38:32.678" v="5" actId="478"/>
          <ac:picMkLst>
            <pc:docMk/>
            <pc:sldMk cId="2568120689" sldId="321"/>
            <ac:picMk id="5" creationId="{C3EB5689-088E-C6F1-A4F5-4E23DCA5097B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38.965" v="7" actId="478"/>
        <pc:sldMkLst>
          <pc:docMk/>
          <pc:sldMk cId="605407355" sldId="322"/>
        </pc:sldMkLst>
        <pc:picChg chg="del">
          <ac:chgData name="Juan Fernandez de Navarrete" userId="fcbde9801b4dbec5" providerId="LiveId" clId="{B8C67874-4C3E-482A-80F0-1C66D16A9F31}" dt="2025-05-03T21:38:38.965" v="7" actId="478"/>
          <ac:picMkLst>
            <pc:docMk/>
            <pc:sldMk cId="605407355" sldId="322"/>
            <ac:picMk id="17" creationId="{DE12F316-5540-DF46-CDA8-2C21EA3904A4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35.965" v="6" actId="478"/>
        <pc:sldMkLst>
          <pc:docMk/>
          <pc:sldMk cId="4062349123" sldId="323"/>
        </pc:sldMkLst>
        <pc:picChg chg="del">
          <ac:chgData name="Juan Fernandez de Navarrete" userId="fcbde9801b4dbec5" providerId="LiveId" clId="{B8C67874-4C3E-482A-80F0-1C66D16A9F31}" dt="2025-05-03T21:38:35.965" v="6" actId="478"/>
          <ac:picMkLst>
            <pc:docMk/>
            <pc:sldMk cId="4062349123" sldId="323"/>
            <ac:picMk id="6" creationId="{7E1860E0-8270-57A8-40B8-3587F09A5C3C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41.546" v="8" actId="478"/>
        <pc:sldMkLst>
          <pc:docMk/>
          <pc:sldMk cId="581422952" sldId="324"/>
        </pc:sldMkLst>
        <pc:picChg chg="del">
          <ac:chgData name="Juan Fernandez de Navarrete" userId="fcbde9801b4dbec5" providerId="LiveId" clId="{B8C67874-4C3E-482A-80F0-1C66D16A9F31}" dt="2025-05-03T21:38:41.546" v="8" actId="478"/>
          <ac:picMkLst>
            <pc:docMk/>
            <pc:sldMk cId="581422952" sldId="324"/>
            <ac:picMk id="17" creationId="{0DFEEA58-1AED-46EF-401D-D83BBF60060C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43.942" v="9" actId="478"/>
        <pc:sldMkLst>
          <pc:docMk/>
          <pc:sldMk cId="2462740736" sldId="326"/>
        </pc:sldMkLst>
        <pc:picChg chg="del">
          <ac:chgData name="Juan Fernandez de Navarrete" userId="fcbde9801b4dbec5" providerId="LiveId" clId="{B8C67874-4C3E-482A-80F0-1C66D16A9F31}" dt="2025-05-03T21:38:43.942" v="9" actId="478"/>
          <ac:picMkLst>
            <pc:docMk/>
            <pc:sldMk cId="2462740736" sldId="326"/>
            <ac:picMk id="14" creationId="{EE34E2E2-71DB-45C2-5927-32B757D2935E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46.924" v="10" actId="478"/>
        <pc:sldMkLst>
          <pc:docMk/>
          <pc:sldMk cId="95844930" sldId="328"/>
        </pc:sldMkLst>
        <pc:picChg chg="del">
          <ac:chgData name="Juan Fernandez de Navarrete" userId="fcbde9801b4dbec5" providerId="LiveId" clId="{B8C67874-4C3E-482A-80F0-1C66D16A9F31}" dt="2025-05-03T21:38:46.924" v="10" actId="478"/>
          <ac:picMkLst>
            <pc:docMk/>
            <pc:sldMk cId="95844930" sldId="328"/>
            <ac:picMk id="12" creationId="{4965FA41-B7CA-E005-7309-FC89D73972A6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49.062" v="11" actId="478"/>
        <pc:sldMkLst>
          <pc:docMk/>
          <pc:sldMk cId="4240918236" sldId="329"/>
        </pc:sldMkLst>
        <pc:picChg chg="del">
          <ac:chgData name="Juan Fernandez de Navarrete" userId="fcbde9801b4dbec5" providerId="LiveId" clId="{B8C67874-4C3E-482A-80F0-1C66D16A9F31}" dt="2025-05-03T21:38:49.062" v="11" actId="478"/>
          <ac:picMkLst>
            <pc:docMk/>
            <pc:sldMk cId="4240918236" sldId="329"/>
            <ac:picMk id="11" creationId="{B3B04874-B75B-ED53-8E3C-BFBF30DF6414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51.067" v="12" actId="478"/>
        <pc:sldMkLst>
          <pc:docMk/>
          <pc:sldMk cId="3574533180" sldId="330"/>
        </pc:sldMkLst>
        <pc:picChg chg="del">
          <ac:chgData name="Juan Fernandez de Navarrete" userId="fcbde9801b4dbec5" providerId="LiveId" clId="{B8C67874-4C3E-482A-80F0-1C66D16A9F31}" dt="2025-05-03T21:38:51.067" v="12" actId="478"/>
          <ac:picMkLst>
            <pc:docMk/>
            <pc:sldMk cId="3574533180" sldId="330"/>
            <ac:picMk id="12" creationId="{F821D7F4-F1BE-277A-51A3-A2532E119638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54.694" v="13" actId="478"/>
        <pc:sldMkLst>
          <pc:docMk/>
          <pc:sldMk cId="635953456" sldId="331"/>
        </pc:sldMkLst>
        <pc:picChg chg="del">
          <ac:chgData name="Juan Fernandez de Navarrete" userId="fcbde9801b4dbec5" providerId="LiveId" clId="{B8C67874-4C3E-482A-80F0-1C66D16A9F31}" dt="2025-05-03T21:38:54.694" v="13" actId="478"/>
          <ac:picMkLst>
            <pc:docMk/>
            <pc:sldMk cId="635953456" sldId="331"/>
            <ac:picMk id="14" creationId="{ED399797-7092-F2D0-89DB-8AC4F1F479A3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56.702" v="14" actId="478"/>
        <pc:sldMkLst>
          <pc:docMk/>
          <pc:sldMk cId="20811205" sldId="332"/>
        </pc:sldMkLst>
        <pc:picChg chg="del">
          <ac:chgData name="Juan Fernandez de Navarrete" userId="fcbde9801b4dbec5" providerId="LiveId" clId="{B8C67874-4C3E-482A-80F0-1C66D16A9F31}" dt="2025-05-03T21:38:56.702" v="14" actId="478"/>
          <ac:picMkLst>
            <pc:docMk/>
            <pc:sldMk cId="20811205" sldId="332"/>
            <ac:picMk id="15" creationId="{7B0283ED-EDB0-FFE5-F743-0F7A24A5B4E0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03.783" v="17" actId="478"/>
        <pc:sldMkLst>
          <pc:docMk/>
          <pc:sldMk cId="3673570062" sldId="333"/>
        </pc:sldMkLst>
        <pc:picChg chg="del">
          <ac:chgData name="Juan Fernandez de Navarrete" userId="fcbde9801b4dbec5" providerId="LiveId" clId="{B8C67874-4C3E-482A-80F0-1C66D16A9F31}" dt="2025-05-03T21:39:03.783" v="17" actId="478"/>
          <ac:picMkLst>
            <pc:docMk/>
            <pc:sldMk cId="3673570062" sldId="333"/>
            <ac:picMk id="13" creationId="{B55AEC36-8CCF-B2C2-060C-CDC9340FD9C8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05.978" v="18" actId="478"/>
        <pc:sldMkLst>
          <pc:docMk/>
          <pc:sldMk cId="3026184908" sldId="335"/>
        </pc:sldMkLst>
        <pc:picChg chg="del">
          <ac:chgData name="Juan Fernandez de Navarrete" userId="fcbde9801b4dbec5" providerId="LiveId" clId="{B8C67874-4C3E-482A-80F0-1C66D16A9F31}" dt="2025-05-03T21:39:05.978" v="18" actId="478"/>
          <ac:picMkLst>
            <pc:docMk/>
            <pc:sldMk cId="3026184908" sldId="335"/>
            <ac:picMk id="13" creationId="{394CAFE7-A497-BB3E-1128-774F7B004855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08.754" v="19" actId="478"/>
        <pc:sldMkLst>
          <pc:docMk/>
          <pc:sldMk cId="1562030833" sldId="336"/>
        </pc:sldMkLst>
        <pc:picChg chg="del">
          <ac:chgData name="Juan Fernandez de Navarrete" userId="fcbde9801b4dbec5" providerId="LiveId" clId="{B8C67874-4C3E-482A-80F0-1C66D16A9F31}" dt="2025-05-03T21:39:08.754" v="19" actId="478"/>
          <ac:picMkLst>
            <pc:docMk/>
            <pc:sldMk cId="1562030833" sldId="336"/>
            <ac:picMk id="15" creationId="{0DCB37FF-B00C-7326-AA7D-E6DA333EEF6C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12.260" v="20" actId="478"/>
        <pc:sldMkLst>
          <pc:docMk/>
          <pc:sldMk cId="3123272723" sldId="337"/>
        </pc:sldMkLst>
        <pc:picChg chg="del">
          <ac:chgData name="Juan Fernandez de Navarrete" userId="fcbde9801b4dbec5" providerId="LiveId" clId="{B8C67874-4C3E-482A-80F0-1C66D16A9F31}" dt="2025-05-03T21:39:12.260" v="20" actId="478"/>
          <ac:picMkLst>
            <pc:docMk/>
            <pc:sldMk cId="3123272723" sldId="337"/>
            <ac:picMk id="14" creationId="{8EA27C71-3053-B0C9-87EA-2C23DBC53ECF}"/>
          </ac:picMkLst>
        </pc:picChg>
      </pc:sldChg>
      <pc:sldChg chg="delSp mod delAnim">
        <pc:chgData name="Juan Fernandez de Navarrete" userId="fcbde9801b4dbec5" providerId="LiveId" clId="{B8C67874-4C3E-482A-80F0-1C66D16A9F31}" dt="2025-05-03T21:38:58.706" v="15" actId="478"/>
        <pc:sldMkLst>
          <pc:docMk/>
          <pc:sldMk cId="534802044" sldId="339"/>
        </pc:sldMkLst>
        <pc:picChg chg="del">
          <ac:chgData name="Juan Fernandez de Navarrete" userId="fcbde9801b4dbec5" providerId="LiveId" clId="{B8C67874-4C3E-482A-80F0-1C66D16A9F31}" dt="2025-05-03T21:38:58.706" v="15" actId="478"/>
          <ac:picMkLst>
            <pc:docMk/>
            <pc:sldMk cId="534802044" sldId="339"/>
            <ac:picMk id="16" creationId="{07B0832B-5A38-3261-3399-37300DE0B98D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01.229" v="16" actId="478"/>
        <pc:sldMkLst>
          <pc:docMk/>
          <pc:sldMk cId="4039091211" sldId="340"/>
        </pc:sldMkLst>
        <pc:picChg chg="del">
          <ac:chgData name="Juan Fernandez de Navarrete" userId="fcbde9801b4dbec5" providerId="LiveId" clId="{B8C67874-4C3E-482A-80F0-1C66D16A9F31}" dt="2025-05-03T21:39:01.229" v="16" actId="478"/>
          <ac:picMkLst>
            <pc:docMk/>
            <pc:sldMk cId="4039091211" sldId="340"/>
            <ac:picMk id="14" creationId="{CD962252-F6EE-3D36-083B-45D225510C02}"/>
          </ac:picMkLst>
        </pc:picChg>
      </pc:sldChg>
      <pc:sldChg chg="addSp delSp modSp mod delAnim">
        <pc:chgData name="Juan Fernandez de Navarrete" userId="fcbde9801b4dbec5" providerId="LiveId" clId="{B8C67874-4C3E-482A-80F0-1C66D16A9F31}" dt="2025-05-18T14:23:43.259" v="27" actId="164"/>
        <pc:sldMkLst>
          <pc:docMk/>
          <pc:sldMk cId="2200654487" sldId="343"/>
        </pc:sldMkLst>
        <pc:grpChg chg="add mod">
          <ac:chgData name="Juan Fernandez de Navarrete" userId="fcbde9801b4dbec5" providerId="LiveId" clId="{B8C67874-4C3E-482A-80F0-1C66D16A9F31}" dt="2025-05-18T14:23:43.259" v="27" actId="164"/>
          <ac:grpSpMkLst>
            <pc:docMk/>
            <pc:sldMk cId="2200654487" sldId="343"/>
            <ac:grpSpMk id="2" creationId="{0185EFB0-919F-94CE-19DF-CA19045CD0EF}"/>
          </ac:grpSpMkLst>
        </pc:grpChg>
        <pc:picChg chg="del">
          <ac:chgData name="Juan Fernandez de Navarrete" userId="fcbde9801b4dbec5" providerId="LiveId" clId="{B8C67874-4C3E-482A-80F0-1C66D16A9F31}" dt="2025-05-03T21:39:14.237" v="21" actId="478"/>
          <ac:picMkLst>
            <pc:docMk/>
            <pc:sldMk cId="2200654487" sldId="343"/>
            <ac:picMk id="7" creationId="{7BD80AE8-0B7A-9935-58EA-D7888A60C6CD}"/>
          </ac:picMkLst>
        </pc:picChg>
        <pc:picChg chg="mod">
          <ac:chgData name="Juan Fernandez de Navarrete" userId="fcbde9801b4dbec5" providerId="LiveId" clId="{B8C67874-4C3E-482A-80F0-1C66D16A9F31}" dt="2025-05-18T14:23:43.259" v="27" actId="164"/>
          <ac:picMkLst>
            <pc:docMk/>
            <pc:sldMk cId="2200654487" sldId="343"/>
            <ac:picMk id="12" creationId="{FA2A09ED-D611-74B8-D773-696355BEDF86}"/>
          </ac:picMkLst>
        </pc:picChg>
        <pc:picChg chg="mod">
          <ac:chgData name="Juan Fernandez de Navarrete" userId="fcbde9801b4dbec5" providerId="LiveId" clId="{B8C67874-4C3E-482A-80F0-1C66D16A9F31}" dt="2025-05-18T14:23:43.259" v="27" actId="164"/>
          <ac:picMkLst>
            <pc:docMk/>
            <pc:sldMk cId="2200654487" sldId="343"/>
            <ac:picMk id="13" creationId="{6C8B3C2B-63BA-D3D5-0212-7C7CCFD75D57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20.441" v="23" actId="478"/>
        <pc:sldMkLst>
          <pc:docMk/>
          <pc:sldMk cId="2193176568" sldId="344"/>
        </pc:sldMkLst>
        <pc:picChg chg="del">
          <ac:chgData name="Juan Fernandez de Navarrete" userId="fcbde9801b4dbec5" providerId="LiveId" clId="{B8C67874-4C3E-482A-80F0-1C66D16A9F31}" dt="2025-05-03T21:39:20.441" v="23" actId="478"/>
          <ac:picMkLst>
            <pc:docMk/>
            <pc:sldMk cId="2193176568" sldId="344"/>
            <ac:picMk id="7" creationId="{3B632072-84A4-C33F-40F3-2AFDAB54307C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23.538" v="24" actId="478"/>
        <pc:sldMkLst>
          <pc:docMk/>
          <pc:sldMk cId="2056531209" sldId="346"/>
        </pc:sldMkLst>
        <pc:picChg chg="del">
          <ac:chgData name="Juan Fernandez de Navarrete" userId="fcbde9801b4dbec5" providerId="LiveId" clId="{B8C67874-4C3E-482A-80F0-1C66D16A9F31}" dt="2025-05-03T21:39:23.538" v="24" actId="478"/>
          <ac:picMkLst>
            <pc:docMk/>
            <pc:sldMk cId="2056531209" sldId="346"/>
            <ac:picMk id="14" creationId="{289D5A2F-6354-EE93-58BB-B2B64ABC446B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16.432" v="22" actId="478"/>
        <pc:sldMkLst>
          <pc:docMk/>
          <pc:sldMk cId="1069403084" sldId="348"/>
        </pc:sldMkLst>
        <pc:picChg chg="del">
          <ac:chgData name="Juan Fernandez de Navarrete" userId="fcbde9801b4dbec5" providerId="LiveId" clId="{B8C67874-4C3E-482A-80F0-1C66D16A9F31}" dt="2025-05-03T21:39:16.432" v="22" actId="478"/>
          <ac:picMkLst>
            <pc:docMk/>
            <pc:sldMk cId="1069403084" sldId="348"/>
            <ac:picMk id="10" creationId="{3D76199F-11FB-A145-4030-B0627438FD0A}"/>
          </ac:picMkLst>
        </pc:picChg>
      </pc:sldChg>
      <pc:sldChg chg="delSp mod delAnim">
        <pc:chgData name="Juan Fernandez de Navarrete" userId="fcbde9801b4dbec5" providerId="LiveId" clId="{B8C67874-4C3E-482A-80F0-1C66D16A9F31}" dt="2025-05-03T21:39:31.922" v="25" actId="478"/>
        <pc:sldMkLst>
          <pc:docMk/>
          <pc:sldMk cId="687700673" sldId="349"/>
        </pc:sldMkLst>
        <pc:picChg chg="del">
          <ac:chgData name="Juan Fernandez de Navarrete" userId="fcbde9801b4dbec5" providerId="LiveId" clId="{B8C67874-4C3E-482A-80F0-1C66D16A9F31}" dt="2025-05-03T21:39:31.922" v="25" actId="478"/>
          <ac:picMkLst>
            <pc:docMk/>
            <pc:sldMk cId="687700673" sldId="349"/>
            <ac:picMk id="15" creationId="{5CE0C440-AE3F-9370-E461-89482F6687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5d2ff45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5d2ff45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49B448BB-360D-60B8-C5AC-71C8F332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d75f95cf8_1_73:notes">
            <a:extLst>
              <a:ext uri="{FF2B5EF4-FFF2-40B4-BE49-F238E27FC236}">
                <a16:creationId xmlns:a16="http://schemas.microsoft.com/office/drawing/2014/main" id="{19D8FE5E-12FF-19EA-0ADC-30CDB8622D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d75f95cf8_1_73:notes">
            <a:extLst>
              <a:ext uri="{FF2B5EF4-FFF2-40B4-BE49-F238E27FC236}">
                <a16:creationId xmlns:a16="http://schemas.microsoft.com/office/drawing/2014/main" id="{F1DEA7EF-CF5F-7E99-B3EA-D28FADE8E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8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>
          <a:extLst>
            <a:ext uri="{FF2B5EF4-FFF2-40B4-BE49-F238E27FC236}">
              <a16:creationId xmlns:a16="http://schemas.microsoft.com/office/drawing/2014/main" id="{3C0A781C-D9DD-FB93-407A-EC9B6EDD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d75f95cf8_1_110:notes">
            <a:extLst>
              <a:ext uri="{FF2B5EF4-FFF2-40B4-BE49-F238E27FC236}">
                <a16:creationId xmlns:a16="http://schemas.microsoft.com/office/drawing/2014/main" id="{E0BD153C-2A65-0287-BB0B-B6EEF87331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d75f95cf8_1_110:notes">
            <a:extLst>
              <a:ext uri="{FF2B5EF4-FFF2-40B4-BE49-F238E27FC236}">
                <a16:creationId xmlns:a16="http://schemas.microsoft.com/office/drawing/2014/main" id="{ADF4797A-EF53-3179-9C6F-7010F2D735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65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66F4E005-813C-B902-A22B-E85B0F96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75f95cf8_1_5:notes">
            <a:extLst>
              <a:ext uri="{FF2B5EF4-FFF2-40B4-BE49-F238E27FC236}">
                <a16:creationId xmlns:a16="http://schemas.microsoft.com/office/drawing/2014/main" id="{B93FB162-F9FE-8314-038A-C5F1023D31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75f95cf8_1_5:notes">
            <a:extLst>
              <a:ext uri="{FF2B5EF4-FFF2-40B4-BE49-F238E27FC236}">
                <a16:creationId xmlns:a16="http://schemas.microsoft.com/office/drawing/2014/main" id="{6017FDE1-0B91-D63A-B109-249A1CA8F0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2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1AEF453-805A-5190-DCA5-668FD744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75f95cf8_1_5:notes">
            <a:extLst>
              <a:ext uri="{FF2B5EF4-FFF2-40B4-BE49-F238E27FC236}">
                <a16:creationId xmlns:a16="http://schemas.microsoft.com/office/drawing/2014/main" id="{957DE2B3-1557-0BD2-AA60-3B013A36A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75f95cf8_1_5:notes">
            <a:extLst>
              <a:ext uri="{FF2B5EF4-FFF2-40B4-BE49-F238E27FC236}">
                <a16:creationId xmlns:a16="http://schemas.microsoft.com/office/drawing/2014/main" id="{1429102C-31DD-87E1-F923-40660C13F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8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CB210D20-2327-76FD-14CA-58C9FE95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75f95cf8_1_5:notes">
            <a:extLst>
              <a:ext uri="{FF2B5EF4-FFF2-40B4-BE49-F238E27FC236}">
                <a16:creationId xmlns:a16="http://schemas.microsoft.com/office/drawing/2014/main" id="{436F0867-9E20-573B-0C09-382C2B037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75f95cf8_1_5:notes">
            <a:extLst>
              <a:ext uri="{FF2B5EF4-FFF2-40B4-BE49-F238E27FC236}">
                <a16:creationId xmlns:a16="http://schemas.microsoft.com/office/drawing/2014/main" id="{04E23A0D-9E81-4EDF-9C45-F0B926878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3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404202A-A673-B634-A1CE-58D6511D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75f95cf8_1_5:notes">
            <a:extLst>
              <a:ext uri="{FF2B5EF4-FFF2-40B4-BE49-F238E27FC236}">
                <a16:creationId xmlns:a16="http://schemas.microsoft.com/office/drawing/2014/main" id="{F2A31FEE-5D2D-ADE7-716D-A744DB3BE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75f95cf8_1_5:notes">
            <a:extLst>
              <a:ext uri="{FF2B5EF4-FFF2-40B4-BE49-F238E27FC236}">
                <a16:creationId xmlns:a16="http://schemas.microsoft.com/office/drawing/2014/main" id="{67BABE9E-34ED-FEDF-27FE-BD3FEF5C5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71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396C0B0A-2C0B-3EA7-260E-A879675B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d75f95cf8_1_13:notes">
            <a:extLst>
              <a:ext uri="{FF2B5EF4-FFF2-40B4-BE49-F238E27FC236}">
                <a16:creationId xmlns:a16="http://schemas.microsoft.com/office/drawing/2014/main" id="{71FD4EF6-4801-17C6-6CF5-8F3323232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d75f95cf8_1_13:notes">
            <a:extLst>
              <a:ext uri="{FF2B5EF4-FFF2-40B4-BE49-F238E27FC236}">
                <a16:creationId xmlns:a16="http://schemas.microsoft.com/office/drawing/2014/main" id="{715D6071-F04D-830E-ACCD-F2C5B601F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490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06C29420-39C5-36D5-3712-686BA059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67AEB9F0-DA96-2C12-63A8-AD1550CB5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D4FB177D-1620-D407-AF25-816B2DD41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75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4BD3954F-F335-481E-46A7-EB68CD24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d75f95cf8_1_35:notes">
            <a:extLst>
              <a:ext uri="{FF2B5EF4-FFF2-40B4-BE49-F238E27FC236}">
                <a16:creationId xmlns:a16="http://schemas.microsoft.com/office/drawing/2014/main" id="{930A7737-B5BF-0AAF-78C7-06247F64D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d75f95cf8_1_35:notes">
            <a:extLst>
              <a:ext uri="{FF2B5EF4-FFF2-40B4-BE49-F238E27FC236}">
                <a16:creationId xmlns:a16="http://schemas.microsoft.com/office/drawing/2014/main" id="{501B2206-B1D2-3E18-4AAB-B7C41D61B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dirty="0"/>
              <a:t>Nuestro </a:t>
            </a:r>
            <a:r>
              <a:rPr lang="es-ES" b="1" dirty="0"/>
              <a:t>Q-SVM</a:t>
            </a:r>
            <a:r>
              <a:rPr lang="es-ES" dirty="0"/>
              <a:t> en este subconjunto pequeño de MNIST logra </a:t>
            </a:r>
            <a:r>
              <a:rPr lang="es-ES" b="1" dirty="0"/>
              <a:t>precisiones comparables</a:t>
            </a:r>
            <a:r>
              <a:rPr lang="es-ES" dirty="0"/>
              <a:t> a las del SVM clásico.</a:t>
            </a:r>
          </a:p>
          <a:p>
            <a:pPr>
              <a:buNone/>
            </a:pPr>
            <a:r>
              <a:rPr lang="es-ES" dirty="0"/>
              <a:t>Es un </a:t>
            </a:r>
            <a:r>
              <a:rPr lang="es-ES" b="1" dirty="0" err="1"/>
              <a:t>proof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concept</a:t>
            </a:r>
            <a:r>
              <a:rPr lang="es-ES" dirty="0"/>
              <a:t>: la codificación cuántica y el </a:t>
            </a:r>
            <a:r>
              <a:rPr lang="es-ES" dirty="0" err="1"/>
              <a:t>kernel</a:t>
            </a:r>
            <a:r>
              <a:rPr lang="es-ES" dirty="0"/>
              <a:t> estimado efectivamente separan datos.</a:t>
            </a:r>
          </a:p>
          <a:p>
            <a:r>
              <a:rPr lang="es-ES" dirty="0"/>
              <a:t>No observamos una mejora de separabilidad consistente en todos los casos, pero sí en la iteración 2 con un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específico.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847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E1F59718-295D-769A-1D05-B228844A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d75f95cf8_1_35:notes">
            <a:extLst>
              <a:ext uri="{FF2B5EF4-FFF2-40B4-BE49-F238E27FC236}">
                <a16:creationId xmlns:a16="http://schemas.microsoft.com/office/drawing/2014/main" id="{2A1848ED-5FAD-0BBB-4039-153869AE3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d75f95cf8_1_35:notes">
            <a:extLst>
              <a:ext uri="{FF2B5EF4-FFF2-40B4-BE49-F238E27FC236}">
                <a16:creationId xmlns:a16="http://schemas.microsoft.com/office/drawing/2014/main" id="{A7A7D7F1-4678-80D7-83F2-B1251CAAE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72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d5b760b6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d5b760b6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presentación la he organizado en 5 bloques: introducción, maquinas clásicas, máquinas cuánticas, metodología y resultados, conclusiones y algunas referencias importantes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71D3D16B-19BE-0A6A-5EEC-994F6C3B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d75f95cf8_1_73:notes">
            <a:extLst>
              <a:ext uri="{FF2B5EF4-FFF2-40B4-BE49-F238E27FC236}">
                <a16:creationId xmlns:a16="http://schemas.microsoft.com/office/drawing/2014/main" id="{A2900D86-C66F-8F50-D263-F6065F0AE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d75f95cf8_1_73:notes">
            <a:extLst>
              <a:ext uri="{FF2B5EF4-FFF2-40B4-BE49-F238E27FC236}">
                <a16:creationId xmlns:a16="http://schemas.microsoft.com/office/drawing/2014/main" id="{C611C102-C1F7-72FE-1B1E-E21B28E46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241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17A86DC7-33FE-2546-4F13-A143209A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d75f95cf8_1_80:notes">
            <a:extLst>
              <a:ext uri="{FF2B5EF4-FFF2-40B4-BE49-F238E27FC236}">
                <a16:creationId xmlns:a16="http://schemas.microsoft.com/office/drawing/2014/main" id="{6D3BFBAF-E346-26A8-5DEE-34B75DD8A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d75f95cf8_1_80:notes">
            <a:extLst>
              <a:ext uri="{FF2B5EF4-FFF2-40B4-BE49-F238E27FC236}">
                <a16:creationId xmlns:a16="http://schemas.microsoft.com/office/drawing/2014/main" id="{8E9661E2-160B-BE77-1C8D-172284651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82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0FBBC9FA-92A8-789D-AA3D-63400941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75f95cf8_1_5:notes">
            <a:extLst>
              <a:ext uri="{FF2B5EF4-FFF2-40B4-BE49-F238E27FC236}">
                <a16:creationId xmlns:a16="http://schemas.microsoft.com/office/drawing/2014/main" id="{18C7FE59-7A4B-5999-B355-2EFC79EC1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75f95cf8_1_5:notes">
            <a:extLst>
              <a:ext uri="{FF2B5EF4-FFF2-40B4-BE49-F238E27FC236}">
                <a16:creationId xmlns:a16="http://schemas.microsoft.com/office/drawing/2014/main" id="{C9D91E17-AE80-E020-8790-B00852DD8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evaluar algoritmos de clasificación, el estándar es el conjunto de datos </a:t>
            </a:r>
            <a:r>
              <a:rPr lang="es-ES" b="1" dirty="0"/>
              <a:t>MNIST</a:t>
            </a:r>
            <a:r>
              <a:rPr lang="es-ES" dirty="0"/>
              <a:t>: 70 000 imágenes en escala de grises de 28×28 píxeles, representando dígitos del 0 al 9. El reconocimiento de dígitos manuscritos ha sido un caso de uso clásico en aprendizaje automático. Nuestra motivación es explorar si, aplicando herramientas de </a:t>
            </a:r>
            <a:r>
              <a:rPr lang="es-ES" b="1" dirty="0"/>
              <a:t>computación cuántica</a:t>
            </a:r>
            <a:r>
              <a:rPr lang="es-ES" dirty="0"/>
              <a:t>, podemos igualar o superar el rendimiento de métodos clásicos, aprovechando propiedades como la superposición y el entrelazamiento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282598B2-5F76-539B-746F-EA913F7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d75f95cf8_1_73:notes">
            <a:extLst>
              <a:ext uri="{FF2B5EF4-FFF2-40B4-BE49-F238E27FC236}">
                <a16:creationId xmlns:a16="http://schemas.microsoft.com/office/drawing/2014/main" id="{2C0C0888-8CB4-DBB6-EB7B-57FE47FFE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d75f95cf8_1_73:notes">
            <a:extLst>
              <a:ext uri="{FF2B5EF4-FFF2-40B4-BE49-F238E27FC236}">
                <a16:creationId xmlns:a16="http://schemas.microsoft.com/office/drawing/2014/main" id="{98FCAE8A-3B32-E5E5-F090-0059BEC81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07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AF88B51E-E412-A21B-E1F8-B1CE911B8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d75f95cf8_1_57:notes">
            <a:extLst>
              <a:ext uri="{FF2B5EF4-FFF2-40B4-BE49-F238E27FC236}">
                <a16:creationId xmlns:a16="http://schemas.microsoft.com/office/drawing/2014/main" id="{96543049-8D09-1F48-A069-10E9C70C7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d75f95cf8_1_57:notes">
            <a:extLst>
              <a:ext uri="{FF2B5EF4-FFF2-40B4-BE49-F238E27FC236}">
                <a16:creationId xmlns:a16="http://schemas.microsoft.com/office/drawing/2014/main" id="{4A27E4BE-FE85-636A-2C15-105F78275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dirty="0"/>
              <a:t>“Antes de presentar la versión cuántica, recordemos la Máquina de Vectores de Soporte clásica (SVM).</a:t>
            </a:r>
            <a:br>
              <a:rPr lang="es-ES" dirty="0"/>
            </a:br>
            <a:r>
              <a:rPr lang="es-ES" dirty="0"/>
              <a:t>Una SVM busca el hiperplano que separa las clases maximizando el margen entre los vectores de soporte.</a:t>
            </a:r>
            <a:br>
              <a:rPr lang="es-ES" dirty="0"/>
            </a:br>
            <a:r>
              <a:rPr lang="es-ES" dirty="0"/>
              <a:t>Tras aplicar multiplicadores de Lagrange y desarrollar el problema matemáticamente, la función de decisión puede expresarse únicamente en términos de productos escalares entre vectores.</a:t>
            </a:r>
            <a:br>
              <a:rPr lang="es-ES" dirty="0"/>
            </a:br>
            <a:r>
              <a:rPr lang="es-ES" dirty="0"/>
              <a:t>Aquí es donde entra en juego el </a:t>
            </a:r>
            <a:r>
              <a:rPr lang="es-ES" b="1" dirty="0"/>
              <a:t>truco del </a:t>
            </a:r>
            <a:r>
              <a:rPr lang="es-ES" b="1" dirty="0" err="1"/>
              <a:t>kernel</a:t>
            </a:r>
            <a:r>
              <a:rPr lang="es-ES" dirty="0"/>
              <a:t>: definimos una función de </a:t>
            </a:r>
            <a:r>
              <a:rPr lang="es-ES" dirty="0" err="1"/>
              <a:t>kernel</a:t>
            </a:r>
            <a:r>
              <a:rPr lang="es-ES" dirty="0"/>
              <a:t> que, sin realizar explícitamente una transformación no lineal, calcula esos mismos productos escalares en un espacio de características de dimensión superior.</a:t>
            </a:r>
            <a:br>
              <a:rPr lang="es-ES" dirty="0"/>
            </a:br>
            <a:r>
              <a:rPr lang="es-ES" dirty="0"/>
              <a:t>De este modo, podemos trabajar implícitamente en dimensiones más altas y capturar relaciones complejas entre los datos.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0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F325FEF3-CA32-852D-88FA-6DAA7135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A16E4AA3-31C4-C9C7-1749-E387511F6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8D91FF2D-E326-F111-AA1B-BFB82B0C6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60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6F8C732-59F4-7578-4EC6-181F5BAD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d5b760b6a_0_171:notes">
            <a:extLst>
              <a:ext uri="{FF2B5EF4-FFF2-40B4-BE49-F238E27FC236}">
                <a16:creationId xmlns:a16="http://schemas.microsoft.com/office/drawing/2014/main" id="{90D9A5DE-0D55-D597-8AE9-8F9FCAD75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d5b760b6a_0_171:notes">
            <a:extLst>
              <a:ext uri="{FF2B5EF4-FFF2-40B4-BE49-F238E27FC236}">
                <a16:creationId xmlns:a16="http://schemas.microsoft.com/office/drawing/2014/main" id="{AAD643B0-D05F-842D-DEBC-4E64E0B3D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dirty="0"/>
              <a:t>“</a:t>
            </a:r>
            <a:r>
              <a:rPr lang="en-GB" dirty="0" err="1"/>
              <a:t>Pasemos</a:t>
            </a:r>
            <a:r>
              <a:rPr lang="en-GB" dirty="0"/>
              <a:t> al </a:t>
            </a:r>
            <a:r>
              <a:rPr lang="en-GB" b="1" dirty="0"/>
              <a:t>Q-SVM</a:t>
            </a:r>
            <a:r>
              <a:rPr lang="en-GB" dirty="0"/>
              <a:t>. Nuestro </a:t>
            </a:r>
            <a:r>
              <a:rPr lang="en-GB" dirty="0" err="1"/>
              <a:t>enfoque</a:t>
            </a:r>
            <a:r>
              <a:rPr lang="en-GB" dirty="0"/>
              <a:t> es </a:t>
            </a:r>
            <a:r>
              <a:rPr lang="en-GB" dirty="0" err="1"/>
              <a:t>híbrido</a:t>
            </a:r>
            <a:r>
              <a:rPr lang="en-GB" dirty="0"/>
              <a:t>: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Codificación</a:t>
            </a:r>
            <a:r>
              <a:rPr lang="en-GB" b="1" dirty="0"/>
              <a:t> </a:t>
            </a:r>
            <a:r>
              <a:rPr lang="en-GB" b="1" dirty="0" err="1"/>
              <a:t>cuántica</a:t>
            </a:r>
            <a:r>
              <a:rPr lang="en-GB" dirty="0"/>
              <a:t>: </a:t>
            </a:r>
            <a:r>
              <a:rPr lang="en-GB" dirty="0" err="1"/>
              <a:t>cada</a:t>
            </a:r>
            <a:r>
              <a:rPr lang="en-GB" dirty="0"/>
              <a:t> punto de </a:t>
            </a:r>
            <a:r>
              <a:rPr lang="en-GB" dirty="0" err="1"/>
              <a:t>datos</a:t>
            </a:r>
            <a:r>
              <a:rPr lang="en-GB" dirty="0"/>
              <a:t> </a:t>
            </a:r>
            <a:r>
              <a:rPr lang="en-GB" dirty="0" err="1"/>
              <a:t>xix_ixi</a:t>
            </a:r>
            <a:r>
              <a:rPr lang="en-GB" dirty="0"/>
              <a:t>​ se </a:t>
            </a:r>
            <a:r>
              <a:rPr lang="en-GB" dirty="0" err="1"/>
              <a:t>mapea</a:t>
            </a:r>
            <a:r>
              <a:rPr lang="en-GB" dirty="0"/>
              <a:t> a un </a:t>
            </a:r>
            <a:r>
              <a:rPr lang="en-GB" dirty="0" err="1"/>
              <a:t>estado</a:t>
            </a:r>
            <a:r>
              <a:rPr lang="en-GB" dirty="0"/>
              <a:t> </a:t>
            </a:r>
            <a:r>
              <a:rPr lang="en-GB" dirty="0" err="1"/>
              <a:t>cuántico</a:t>
            </a:r>
            <a:r>
              <a:rPr lang="en-GB" dirty="0"/>
              <a:t> ∣</a:t>
            </a:r>
            <a:r>
              <a:rPr lang="el-GR" dirty="0"/>
              <a:t>ϕ(</a:t>
            </a:r>
            <a:r>
              <a:rPr lang="en-GB" dirty="0"/>
              <a:t>xi)⟩\</a:t>
            </a:r>
            <a:r>
              <a:rPr lang="en-GB" dirty="0" err="1"/>
              <a:t>lvert</a:t>
            </a:r>
            <a:r>
              <a:rPr lang="en-GB" dirty="0"/>
              <a:t>\phi(</a:t>
            </a:r>
            <a:r>
              <a:rPr lang="en-GB" dirty="0" err="1"/>
              <a:t>x_i</a:t>
            </a:r>
            <a:r>
              <a:rPr lang="en-GB" dirty="0"/>
              <a:t>)\</a:t>
            </a:r>
            <a:r>
              <a:rPr lang="en-GB" dirty="0" err="1"/>
              <a:t>rangle</a:t>
            </a:r>
            <a:r>
              <a:rPr lang="en-GB" dirty="0"/>
              <a:t>∣</a:t>
            </a:r>
            <a:r>
              <a:rPr lang="el-GR" dirty="0"/>
              <a:t>ϕ(</a:t>
            </a:r>
            <a:r>
              <a:rPr lang="en-GB" dirty="0"/>
              <a:t>xi​)⟩ </a:t>
            </a:r>
            <a:r>
              <a:rPr lang="en-GB" dirty="0" err="1"/>
              <a:t>usando</a:t>
            </a:r>
            <a:r>
              <a:rPr lang="en-GB" dirty="0"/>
              <a:t> un </a:t>
            </a:r>
            <a:r>
              <a:rPr lang="en-GB" dirty="0" err="1"/>
              <a:t>circuito</a:t>
            </a:r>
            <a:r>
              <a:rPr lang="en-GB" dirty="0"/>
              <a:t> U</a:t>
            </a:r>
            <a:r>
              <a:rPr lang="el-GR" dirty="0"/>
              <a:t>ϕ(</a:t>
            </a:r>
            <a:r>
              <a:rPr lang="en-GB" dirty="0"/>
              <a:t>xi)U_\phi(</a:t>
            </a:r>
            <a:r>
              <a:rPr lang="en-GB" dirty="0" err="1"/>
              <a:t>x_i</a:t>
            </a:r>
            <a:r>
              <a:rPr lang="en-GB" dirty="0"/>
              <a:t>)U</a:t>
            </a:r>
            <a:r>
              <a:rPr lang="el-GR" dirty="0"/>
              <a:t>ϕ​(</a:t>
            </a:r>
            <a:r>
              <a:rPr lang="en-GB" dirty="0"/>
              <a:t>xi​) que </a:t>
            </a:r>
            <a:r>
              <a:rPr lang="en-GB" dirty="0" err="1"/>
              <a:t>parte</a:t>
            </a:r>
            <a:r>
              <a:rPr lang="en-GB" dirty="0"/>
              <a:t> de ∣0⟩⊗n\lvert0\</a:t>
            </a:r>
            <a:r>
              <a:rPr lang="en-GB" dirty="0" err="1"/>
              <a:t>rangle</a:t>
            </a:r>
            <a:r>
              <a:rPr lang="en-GB" dirty="0"/>
              <a:t>^{\</a:t>
            </a:r>
            <a:r>
              <a:rPr lang="en-GB" dirty="0" err="1"/>
              <a:t>otimes</a:t>
            </a:r>
            <a:r>
              <a:rPr lang="en-GB" dirty="0"/>
              <a:t> n}∣0⟩⊗n.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Cálculo</a:t>
            </a:r>
            <a:r>
              <a:rPr lang="en-GB" b="1" dirty="0"/>
              <a:t> de kernel</a:t>
            </a:r>
            <a:r>
              <a:rPr lang="en-GB" dirty="0"/>
              <a:t>: para </a:t>
            </a:r>
            <a:r>
              <a:rPr lang="en-GB" dirty="0" err="1"/>
              <a:t>cada</a:t>
            </a:r>
            <a:r>
              <a:rPr lang="en-GB" dirty="0"/>
              <a:t> par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</a:t>
            </a:r>
            <a:r>
              <a:rPr lang="en-GB" dirty="0" err="1"/>
              <a:t>estimamos</a:t>
            </a:r>
            <a:endParaRPr lang="en-GB" dirty="0"/>
          </a:p>
          <a:p>
            <a:r>
              <a:rPr lang="en-GB" dirty="0"/>
              <a:t>Kij=∣⟨0∣U</a:t>
            </a:r>
            <a:r>
              <a:rPr lang="el-GR" dirty="0"/>
              <a:t>ϕ(</a:t>
            </a:r>
            <a:r>
              <a:rPr lang="en-GB" dirty="0"/>
              <a:t>xi)† U</a:t>
            </a:r>
            <a:r>
              <a:rPr lang="el-GR" dirty="0"/>
              <a:t>ϕ(</a:t>
            </a:r>
            <a:r>
              <a:rPr lang="en-GB" dirty="0" err="1"/>
              <a:t>xj</a:t>
            </a:r>
            <a:r>
              <a:rPr lang="en-GB" dirty="0"/>
              <a:t>)∣0⟩∣2,K_{</a:t>
            </a:r>
            <a:r>
              <a:rPr lang="en-GB" dirty="0" err="1"/>
              <a:t>ij</a:t>
            </a:r>
            <a:r>
              <a:rPr lang="en-GB" dirty="0"/>
              <a:t>} = |\</a:t>
            </a:r>
            <a:r>
              <a:rPr lang="en-GB" dirty="0" err="1"/>
              <a:t>langle</a:t>
            </a:r>
            <a:r>
              <a:rPr lang="en-GB" dirty="0"/>
              <a:t> 0| U_\phi(</a:t>
            </a:r>
            <a:r>
              <a:rPr lang="en-GB" dirty="0" err="1"/>
              <a:t>x_i</a:t>
            </a:r>
            <a:r>
              <a:rPr lang="en-GB" dirty="0"/>
              <a:t>)^\dagger\, U_\phi(</a:t>
            </a:r>
            <a:r>
              <a:rPr lang="en-GB" dirty="0" err="1"/>
              <a:t>x_j</a:t>
            </a:r>
            <a:r>
              <a:rPr lang="en-GB" dirty="0"/>
              <a:t>) |0\</a:t>
            </a:r>
            <a:r>
              <a:rPr lang="en-GB" dirty="0" err="1"/>
              <a:t>rangle</a:t>
            </a:r>
            <a:r>
              <a:rPr lang="en-GB" dirty="0"/>
              <a:t>|^2,Kij​=∣⟨0∣U</a:t>
            </a:r>
            <a:r>
              <a:rPr lang="el-GR" dirty="0"/>
              <a:t>ϕ​(</a:t>
            </a:r>
            <a:r>
              <a:rPr lang="en-GB" dirty="0"/>
              <a:t>xi​)†U</a:t>
            </a:r>
            <a:r>
              <a:rPr lang="el-GR" dirty="0"/>
              <a:t>ϕ​(</a:t>
            </a:r>
            <a:r>
              <a:rPr lang="en-GB" dirty="0" err="1"/>
              <a:t>xj</a:t>
            </a:r>
            <a:r>
              <a:rPr lang="en-GB" dirty="0"/>
              <a:t>​)∣0⟩∣2, que equivale al </a:t>
            </a:r>
            <a:r>
              <a:rPr lang="en-GB" dirty="0" err="1"/>
              <a:t>producto</a:t>
            </a:r>
            <a:r>
              <a:rPr lang="en-GB" dirty="0"/>
              <a:t> </a:t>
            </a:r>
            <a:r>
              <a:rPr lang="en-GB" dirty="0" err="1"/>
              <a:t>interno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espacio</a:t>
            </a:r>
            <a:r>
              <a:rPr lang="en-GB" dirty="0"/>
              <a:t> de </a:t>
            </a:r>
            <a:r>
              <a:rPr lang="en-GB" dirty="0" err="1"/>
              <a:t>características</a:t>
            </a:r>
            <a:r>
              <a:rPr lang="en-GB" dirty="0"/>
              <a:t> </a:t>
            </a:r>
            <a:r>
              <a:rPr lang="en-GB" dirty="0" err="1"/>
              <a:t>cuánticas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3. </a:t>
            </a:r>
            <a:r>
              <a:rPr lang="en-GB" b="1" dirty="0" err="1"/>
              <a:t>Entrenamiento</a:t>
            </a:r>
            <a:r>
              <a:rPr lang="en-GB" b="1" dirty="0"/>
              <a:t> </a:t>
            </a:r>
            <a:r>
              <a:rPr lang="en-GB" b="1" dirty="0" err="1"/>
              <a:t>clásico</a:t>
            </a:r>
            <a:r>
              <a:rPr lang="en-GB" dirty="0"/>
              <a:t>: con la </a:t>
            </a:r>
            <a:r>
              <a:rPr lang="en-GB" dirty="0" err="1"/>
              <a:t>matriz</a:t>
            </a:r>
            <a:r>
              <a:rPr lang="en-GB" dirty="0"/>
              <a:t> de kernel </a:t>
            </a:r>
            <a:r>
              <a:rPr lang="en-GB" dirty="0" err="1"/>
              <a:t>calculada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backend </a:t>
            </a:r>
            <a:r>
              <a:rPr lang="en-GB" dirty="0" err="1"/>
              <a:t>cuántico</a:t>
            </a:r>
            <a:r>
              <a:rPr lang="en-GB" dirty="0"/>
              <a:t>, </a:t>
            </a:r>
            <a:r>
              <a:rPr lang="en-GB" dirty="0" err="1"/>
              <a:t>resolvemos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de SVM </a:t>
            </a:r>
            <a:r>
              <a:rPr lang="en-GB" dirty="0" err="1"/>
              <a:t>clásico</a:t>
            </a:r>
            <a:r>
              <a:rPr lang="en-GB" dirty="0"/>
              <a:t> (</a:t>
            </a:r>
            <a:r>
              <a:rPr lang="en-GB" dirty="0" err="1"/>
              <a:t>máquina</a:t>
            </a:r>
            <a:r>
              <a:rPr lang="en-GB" dirty="0"/>
              <a:t> de </a:t>
            </a:r>
            <a:r>
              <a:rPr lang="en-GB" dirty="0" err="1"/>
              <a:t>vectores</a:t>
            </a:r>
            <a:r>
              <a:rPr lang="en-GB" dirty="0"/>
              <a:t> de </a:t>
            </a:r>
            <a:r>
              <a:rPr lang="en-GB" dirty="0" err="1"/>
              <a:t>soporte</a:t>
            </a:r>
            <a:r>
              <a:rPr lang="en-GB" dirty="0"/>
              <a:t>) de forma </a:t>
            </a:r>
            <a:r>
              <a:rPr lang="en-GB" dirty="0" err="1"/>
              <a:t>híbrida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9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FC972C3-9C37-D01C-D5BD-20452D81B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d5b760b6a_0_171:notes">
            <a:extLst>
              <a:ext uri="{FF2B5EF4-FFF2-40B4-BE49-F238E27FC236}">
                <a16:creationId xmlns:a16="http://schemas.microsoft.com/office/drawing/2014/main" id="{6875A4BB-5581-1DEB-A41C-0AB5909F7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d5b760b6a_0_171:notes">
            <a:extLst>
              <a:ext uri="{FF2B5EF4-FFF2-40B4-BE49-F238E27FC236}">
                <a16:creationId xmlns:a16="http://schemas.microsoft.com/office/drawing/2014/main" id="{020BE2F1-3E2D-E8CC-F962-31857D480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dirty="0"/>
              <a:t>¿Dónde está la ventaja?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Espacios de características exponencialmente más grandes</a:t>
            </a:r>
            <a:br>
              <a:rPr lang="es-ES" dirty="0"/>
            </a:br>
            <a:r>
              <a:rPr lang="es-ES" dirty="0"/>
              <a:t>Gracias a la codificación cuántica, cada dato de entrada se proyecta en un espacio de Hilbert de dimensión 2n2^. Esto nos permite capturar relaciones y patrones mucho más complejos de los que sería factible explotar en un ordenador clásico.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Cálculo más rápido</a:t>
            </a:r>
            <a:br>
              <a:rPr lang="es-ES" dirty="0"/>
            </a:br>
            <a:r>
              <a:rPr lang="es-ES" dirty="0"/>
              <a:t>En lugar de evaluar directamente transformaciones no lineales en dimensión alta, estimamos los productos internos</a:t>
            </a:r>
          </a:p>
          <a:p>
            <a:pPr>
              <a:buFont typeface="+mj-lt"/>
              <a:buAutoNum type="arabicPeriod"/>
            </a:pPr>
            <a:r>
              <a:rPr lang="es-ES" dirty="0"/>
              <a:t>K(</a:t>
            </a:r>
            <a:r>
              <a:rPr lang="es-ES" dirty="0" err="1"/>
              <a:t>xi,xj</a:t>
            </a:r>
            <a:r>
              <a:rPr lang="es-ES" dirty="0"/>
              <a:t>)=∣⟨ϕ(xi)∣ϕ(</a:t>
            </a:r>
            <a:r>
              <a:rPr lang="es-ES" dirty="0" err="1"/>
              <a:t>xj</a:t>
            </a:r>
            <a:r>
              <a:rPr lang="es-ES" dirty="0"/>
              <a:t>)⟩∣2 K(</a:t>
            </a:r>
            <a:r>
              <a:rPr lang="es-ES" dirty="0" err="1"/>
              <a:t>x_i</a:t>
            </a:r>
            <a:r>
              <a:rPr lang="es-ES" dirty="0"/>
              <a:t>, </a:t>
            </a:r>
            <a:r>
              <a:rPr lang="es-ES" dirty="0" err="1"/>
              <a:t>x_j</a:t>
            </a:r>
            <a:r>
              <a:rPr lang="es-ES" dirty="0"/>
              <a:t>) = \</a:t>
            </a:r>
            <a:r>
              <a:rPr lang="es-ES" dirty="0" err="1"/>
              <a:t>bigl</a:t>
            </a:r>
            <a:r>
              <a:rPr lang="es-ES" dirty="0"/>
              <a:t>|\</a:t>
            </a:r>
            <a:r>
              <a:rPr lang="es-ES" dirty="0" err="1"/>
              <a:t>langle</a:t>
            </a:r>
            <a:r>
              <a:rPr lang="es-ES" dirty="0"/>
              <a:t>\phi(</a:t>
            </a:r>
            <a:r>
              <a:rPr lang="es-ES" dirty="0" err="1"/>
              <a:t>x_i</a:t>
            </a:r>
            <a:r>
              <a:rPr lang="es-ES" dirty="0"/>
              <a:t>)\</a:t>
            </a:r>
            <a:r>
              <a:rPr lang="es-ES" dirty="0" err="1"/>
              <a:t>mid</a:t>
            </a:r>
            <a:r>
              <a:rPr lang="es-ES" dirty="0"/>
              <a:t>\phi(</a:t>
            </a:r>
            <a:r>
              <a:rPr lang="es-ES" dirty="0" err="1"/>
              <a:t>x_j</a:t>
            </a:r>
            <a:r>
              <a:rPr lang="es-ES" dirty="0"/>
              <a:t>)\</a:t>
            </a:r>
            <a:r>
              <a:rPr lang="es-ES" dirty="0" err="1"/>
              <a:t>rangle</a:t>
            </a:r>
            <a:r>
              <a:rPr lang="es-ES" dirty="0"/>
              <a:t>\</a:t>
            </a:r>
            <a:r>
              <a:rPr lang="es-ES" dirty="0" err="1"/>
              <a:t>bigr</a:t>
            </a:r>
            <a:r>
              <a:rPr lang="es-ES" dirty="0"/>
              <a:t>|^2K(xi​,</a:t>
            </a:r>
            <a:r>
              <a:rPr lang="es-ES" dirty="0" err="1"/>
              <a:t>xj</a:t>
            </a:r>
            <a:r>
              <a:rPr lang="es-ES" dirty="0"/>
              <a:t>​)=​⟨ϕ(xi​)∣ϕ(</a:t>
            </a:r>
            <a:r>
              <a:rPr lang="es-ES" dirty="0" err="1"/>
              <a:t>xj</a:t>
            </a:r>
            <a:r>
              <a:rPr lang="es-ES" dirty="0"/>
              <a:t>​)⟩​2 utilizando circuitos cuánticos poco profundos en tiempo polinómico. En un ordenador clásico, calcular </a:t>
            </a:r>
            <a:r>
              <a:rPr lang="es-ES" dirty="0" err="1"/>
              <a:t>kernels</a:t>
            </a:r>
            <a:r>
              <a:rPr lang="es-ES" dirty="0"/>
              <a:t> equivalentes requeriría tiempo exponencial.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Mejor separabilidad de los datos</a:t>
            </a:r>
            <a:br>
              <a:rPr lang="es-ES" dirty="0"/>
            </a:br>
            <a:r>
              <a:rPr lang="es-ES" dirty="0"/>
              <a:t>El entrelazamiento y la superposición generan fronteras de decisión más expresivas, lo que puede aumentar la precisión de la clasificación en conjuntos de datos donde las clases son difíciles de separar.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80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707" t="5712" r="6069" b="5721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2">
            <a:alphaModFix/>
          </a:blip>
          <a:srcRect r="70806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l="348" t="19267" b="1835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665"/>
          <a:stretch/>
        </p:blipFill>
        <p:spPr>
          <a:xfrm rot="10800000" flipH="1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9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3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4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5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 hasCustomPrompt="1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2" hasCustomPrompt="1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3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4" hasCustomPrompt="1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5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2">
            <a:alphaModFix/>
          </a:blip>
          <a:srcRect l="30221" t="30224" r="30382" b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/>
          </a:blip>
          <a:srcRect l="17494" t="37142" r="26807" b="-21537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3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06" name="Google Shape;206;p31"/>
            <p:cNvPicPr preferRelativeResize="0"/>
            <p:nvPr/>
          </p:nvPicPr>
          <p:blipFill rotWithShape="1">
            <a:blip r:embed="rId2">
              <a:alphaModFix/>
            </a:blip>
            <a:srcRect r="70806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41273" t="10860" b="-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l="41273" t="10860" b="-10860"/>
          <a:stretch/>
        </p:blipFill>
        <p:spPr>
          <a:xfrm rot="-5400000" flipH="1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8" hasCustomPrompt="1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6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8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15" name="Google Shape;115;p19"/>
            <p:cNvPicPr preferRelativeResize="0"/>
            <p:nvPr/>
          </p:nvPicPr>
          <p:blipFill rotWithShape="1">
            <a:blip r:embed="rId2">
              <a:alphaModFix/>
            </a:blip>
            <a:srcRect r="70806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r="70806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4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2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2">
            <a:alphaModFix/>
          </a:blip>
          <a:srcRect l="17623" t="16901" r="15723" b="3929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5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6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140/RG.2.2.36253.7472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ctrTitle"/>
          </p:nvPr>
        </p:nvSpPr>
        <p:spPr>
          <a:xfrm>
            <a:off x="3656635" y="1173550"/>
            <a:ext cx="4835100" cy="21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Q-SVM’s for Handwritten Digit Classification</a:t>
            </a:r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1"/>
          </p:nvPr>
        </p:nvSpPr>
        <p:spPr>
          <a:xfrm>
            <a:off x="3656635" y="3355750"/>
            <a:ext cx="4835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Juan Fernández de Navarrete Delgado</a:t>
            </a:r>
            <a:br>
              <a:rPr lang="en-US" noProof="0" dirty="0"/>
            </a:br>
            <a:r>
              <a:rPr lang="en-US" noProof="0" dirty="0"/>
              <a:t>APCC</a:t>
            </a:r>
            <a:r>
              <a:rPr lang="en-US" dirty="0"/>
              <a:t> 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3"/>
    </mc:Choice>
    <mc:Fallback xmlns="">
      <p:transition spd="slow" advTm="157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CE77A7BB-7CE8-51B8-BFCF-907B706FB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96870-7CE7-7D3C-6D9B-2ED3FBAE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20" y="976197"/>
            <a:ext cx="4145639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>
          <a:extLst>
            <a:ext uri="{FF2B5EF4-FFF2-40B4-BE49-F238E27FC236}">
              <a16:creationId xmlns:a16="http://schemas.microsoft.com/office/drawing/2014/main" id="{8F4F3AD0-B6B2-134F-476B-5EADEF4EE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>
            <a:extLst>
              <a:ext uri="{FF2B5EF4-FFF2-40B4-BE49-F238E27FC236}">
                <a16:creationId xmlns:a16="http://schemas.microsoft.com/office/drawing/2014/main" id="{FC77973F-2A06-7E06-0A3B-BE13713A1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9050" y="539500"/>
            <a:ext cx="451055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Data &amp;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329AD-5E7D-D79E-E968-54EBB0295CA7}"/>
              </a:ext>
            </a:extLst>
          </p:cNvPr>
          <p:cNvSpPr txBox="1"/>
          <p:nvPr/>
        </p:nvSpPr>
        <p:spPr>
          <a:xfrm>
            <a:off x="853440" y="1107440"/>
            <a:ext cx="711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Dataset</a:t>
            </a:r>
            <a:b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</a:br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MNIST: 70 000 28×28-pixel grayscale digits </a:t>
            </a:r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 way too big!</a:t>
            </a:r>
          </a:p>
          <a:p>
            <a:endParaRPr lang="en-GB" sz="2000" dirty="0">
              <a:solidFill>
                <a:schemeClr val="accent2"/>
              </a:solidFill>
              <a:latin typeface="Assistant" pitchFamily="2" charset="-79"/>
              <a:cs typeface="Assistant" pitchFamily="2" charset="-79"/>
              <a:sym typeface="Wingdings" panose="05000000000000000000" pitchFamily="2" charset="2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1</a:t>
            </a:r>
            <a:r>
              <a:rPr lang="en-GB" sz="20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st</a:t>
            </a:r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 : transform grayscale to 0/1 (if pixel &gt; 230, set to 1)</a:t>
            </a:r>
          </a:p>
          <a:p>
            <a:endParaRPr lang="en-GB" sz="2000" dirty="0">
              <a:solidFill>
                <a:schemeClr val="accent2"/>
              </a:solidFill>
              <a:latin typeface="Assistant" pitchFamily="2" charset="-79"/>
              <a:cs typeface="Assistant" pitchFamily="2" charset="-79"/>
              <a:sym typeface="Wingdings" panose="05000000000000000000" pitchFamily="2" charset="2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2</a:t>
            </a:r>
            <a:r>
              <a:rPr lang="en-GB" sz="20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nd</a:t>
            </a:r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: apply PCA and lower to 4 components (before 28*28 = 784!)</a:t>
            </a:r>
          </a:p>
          <a:p>
            <a:endParaRPr lang="en-GB" sz="2000" dirty="0">
              <a:solidFill>
                <a:schemeClr val="accent2"/>
              </a:solidFill>
              <a:latin typeface="Assistant" pitchFamily="2" charset="-79"/>
              <a:cs typeface="Assistant" pitchFamily="2" charset="-79"/>
              <a:sym typeface="Wingdings" panose="05000000000000000000" pitchFamily="2" charset="2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Principal Component Analysis (PCA): reduce high-dimensional data by projecting onto the top principal components that capture the most variance.</a:t>
            </a:r>
          </a:p>
          <a:p>
            <a:endParaRPr lang="en-GB" sz="2000" dirty="0">
              <a:solidFill>
                <a:schemeClr val="accent2"/>
              </a:solidFill>
              <a:latin typeface="Assistant" pitchFamily="2" charset="-79"/>
              <a:cs typeface="Assistant" pitchFamily="2" charset="-79"/>
              <a:sym typeface="Wingdings" panose="05000000000000000000" pitchFamily="2" charset="2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3</a:t>
            </a:r>
            <a:r>
              <a:rPr lang="en-GB" sz="20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rd</a:t>
            </a:r>
            <a:r>
              <a:rPr lang="en-GB" sz="2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  <a:sym typeface="Wingdings" panose="05000000000000000000" pitchFamily="2" charset="2"/>
              </a:rPr>
              <a:t>: reduce to 80 images to train and 20 to test (random selection)</a:t>
            </a:r>
            <a:endParaRPr lang="en-GB" sz="20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81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52"/>
    </mc:Choice>
    <mc:Fallback xmlns="">
      <p:transition spd="slow" advTm="677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26FF-BE99-3E94-A3E8-1A7B7F1D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7F09A-7FC0-20C0-2230-58171C03B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300" y="1389960"/>
            <a:ext cx="7334540" cy="320214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Extract MNIST subset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Train classical SVM baseline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Build quantum SVM: use feature-map circuit to compute 𝐾 and train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Compare classical vs. quantum results</a:t>
            </a:r>
          </a:p>
        </p:txBody>
      </p:sp>
    </p:spTree>
    <p:extLst>
      <p:ext uri="{BB962C8B-B14F-4D97-AF65-F5344CB8AC3E}">
        <p14:creationId xmlns:p14="http://schemas.microsoft.com/office/powerpoint/2010/main" val="40623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7"/>
    </mc:Choice>
    <mc:Fallback xmlns="">
      <p:transition spd="slow" advTm="3350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DB9587FB-105A-DC20-2DEB-43FDA61C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>
            <a:extLst>
              <a:ext uri="{FF2B5EF4-FFF2-40B4-BE49-F238E27FC236}">
                <a16:creationId xmlns:a16="http://schemas.microsoft.com/office/drawing/2014/main" id="{5307A627-3EDD-0DE7-31AB-C4EED54AC5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iteration: Binary classification 6 vs 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E951A3-B017-CD00-1B46-1058A55F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31" y="1380035"/>
            <a:ext cx="4593937" cy="3176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99294-988D-D868-5E09-83C15286746E}"/>
              </a:ext>
            </a:extLst>
          </p:cNvPr>
          <p:cNvSpPr txBox="1"/>
          <p:nvPr/>
        </p:nvSpPr>
        <p:spPr>
          <a:xfrm>
            <a:off x="995680" y="1380035"/>
            <a:ext cx="21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Data: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54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1"/>
    </mc:Choice>
    <mc:Fallback xmlns="">
      <p:transition spd="slow" advTm="105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11FE21F5-5DBD-195F-A456-B7AB37FA2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>
            <a:extLst>
              <a:ext uri="{FF2B5EF4-FFF2-40B4-BE49-F238E27FC236}">
                <a16:creationId xmlns:a16="http://schemas.microsoft.com/office/drawing/2014/main" id="{36062824-BD57-A466-8F4E-A3AF97E13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iteration: Binary classification 6 vs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A131A-B0D6-7A51-6D2F-DCFFF0E48CF2}"/>
              </a:ext>
            </a:extLst>
          </p:cNvPr>
          <p:cNvSpPr txBox="1"/>
          <p:nvPr/>
        </p:nvSpPr>
        <p:spPr>
          <a:xfrm>
            <a:off x="182880" y="1258115"/>
            <a:ext cx="377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Classical SVM (linear kernel)</a:t>
            </a:r>
            <a:endParaRPr lang="en-GB" sz="11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47F9B-6FF3-A0AE-5245-DA1A42AA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9" y="1859280"/>
            <a:ext cx="3952241" cy="2667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941F9-1C46-DF01-F4D5-740E2F0B1B21}"/>
              </a:ext>
            </a:extLst>
          </p:cNvPr>
          <p:cNvSpPr txBox="1"/>
          <p:nvPr/>
        </p:nvSpPr>
        <p:spPr>
          <a:xfrm>
            <a:off x="4572000" y="1258114"/>
            <a:ext cx="538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Classical SVM (</a:t>
            </a:r>
            <a:r>
              <a:rPr lang="en-GB" sz="2400" dirty="0" err="1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rbf</a:t>
            </a:r>
            <a:r>
              <a:rPr lang="en-GB" sz="24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 kernel):</a:t>
            </a:r>
            <a:endParaRPr lang="en-GB" sz="11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4EEE5-6319-151F-5780-2B9AA5E5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859280"/>
            <a:ext cx="3952240" cy="26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8"/>
    </mc:Choice>
    <mc:Fallback xmlns="">
      <p:transition spd="slow" advTm="909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649C3275-CABE-55DE-4860-394C6717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>
            <a:extLst>
              <a:ext uri="{FF2B5EF4-FFF2-40B4-BE49-F238E27FC236}">
                <a16:creationId xmlns:a16="http://schemas.microsoft.com/office/drawing/2014/main" id="{83F8A947-3335-9DC5-6019-E1DFD4E8E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iteration: Binary classification 6 vs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B117-F1A7-0B13-9057-B161DD101ACE}"/>
              </a:ext>
            </a:extLst>
          </p:cNvPr>
          <p:cNvSpPr txBox="1"/>
          <p:nvPr/>
        </p:nvSpPr>
        <p:spPr>
          <a:xfrm>
            <a:off x="5567680" y="971454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Feature Map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A5BCE-18A9-B321-D7FF-815635DE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64" y="1556229"/>
            <a:ext cx="1980792" cy="1622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7F72A-6F67-F3DE-EF69-A16ED009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" y="1111969"/>
            <a:ext cx="4341337" cy="384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E2217-2F6E-A990-B7F6-C658272E91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461" r="14445" b="29750"/>
          <a:stretch/>
        </p:blipFill>
        <p:spPr>
          <a:xfrm>
            <a:off x="4517630" y="3336056"/>
            <a:ext cx="4229418" cy="16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0"/>
    </mc:Choice>
    <mc:Fallback xmlns="">
      <p:transition spd="slow" advTm="101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1F7B1D0E-D38E-2DCE-7AFF-00C44E8F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>
            <a:extLst>
              <a:ext uri="{FF2B5EF4-FFF2-40B4-BE49-F238E27FC236}">
                <a16:creationId xmlns:a16="http://schemas.microsoft.com/office/drawing/2014/main" id="{49FA0ECF-7A79-BC72-493A-0F0B39F3D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iteration: Binary classification 6 vs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360C1-C109-1014-C8B1-04A2006A4309}"/>
              </a:ext>
            </a:extLst>
          </p:cNvPr>
          <p:cNvSpPr txBox="1"/>
          <p:nvPr/>
        </p:nvSpPr>
        <p:spPr>
          <a:xfrm>
            <a:off x="36576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Results: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93509-7A37-A58D-A871-CBDFE020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854023"/>
            <a:ext cx="4481132" cy="3024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23323-476E-5E22-FF3E-1993725D16B7}"/>
              </a:ext>
            </a:extLst>
          </p:cNvPr>
          <p:cNvSpPr txBox="1"/>
          <p:nvPr/>
        </p:nvSpPr>
        <p:spPr>
          <a:xfrm>
            <a:off x="5476240" y="2946400"/>
            <a:ext cx="252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Works well but it is worse than the classical counterpart</a:t>
            </a:r>
          </a:p>
        </p:txBody>
      </p:sp>
    </p:spTree>
    <p:extLst>
      <p:ext uri="{BB962C8B-B14F-4D97-AF65-F5344CB8AC3E}">
        <p14:creationId xmlns:p14="http://schemas.microsoft.com/office/powerpoint/2010/main" val="95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"/>
    </mc:Choice>
    <mc:Fallback xmlns="">
      <p:transition spd="slow" advTm="100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0EF26485-F645-E243-3832-B6F29F402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2;p42">
            <a:extLst>
              <a:ext uri="{FF2B5EF4-FFF2-40B4-BE49-F238E27FC236}">
                <a16:creationId xmlns:a16="http://schemas.microsoft.com/office/drawing/2014/main" id="{A45255FE-D93D-7C6F-8B67-32E29D08E5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45E93-37D2-AD9E-471E-402681DA9E93}"/>
              </a:ext>
            </a:extLst>
          </p:cNvPr>
          <p:cNvSpPr txBox="1"/>
          <p:nvPr/>
        </p:nvSpPr>
        <p:spPr>
          <a:xfrm>
            <a:off x="2794000" y="1527246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Data: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78BE9A-9ACB-6DEC-93DE-DCB339B6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80" y="1350020"/>
            <a:ext cx="4383729" cy="30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2"/>
    </mc:Choice>
    <mc:Fallback xmlns="">
      <p:transition spd="slow" advTm="137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2;p42">
            <a:extLst>
              <a:ext uri="{FF2B5EF4-FFF2-40B4-BE49-F238E27FC236}">
                <a16:creationId xmlns:a16="http://schemas.microsoft.com/office/drawing/2014/main" id="{C83FA1F3-25D2-248D-0AD9-C31D7358E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4F0D4-38E2-99B2-5BD4-B70D0BD6BCD9}"/>
              </a:ext>
            </a:extLst>
          </p:cNvPr>
          <p:cNvSpPr txBox="1"/>
          <p:nvPr/>
        </p:nvSpPr>
        <p:spPr>
          <a:xfrm>
            <a:off x="36576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Classical SVM: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4C9795-7933-7145-E98A-CCC233CE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59" y="1313781"/>
            <a:ext cx="4585937" cy="309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8"/>
    </mc:Choice>
    <mc:Fallback xmlns="">
      <p:transition spd="slow" advTm="61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2;p42">
            <a:extLst>
              <a:ext uri="{FF2B5EF4-FFF2-40B4-BE49-F238E27FC236}">
                <a16:creationId xmlns:a16="http://schemas.microsoft.com/office/drawing/2014/main" id="{E8AD702B-5E22-1064-4B4F-203C93E9C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38684-9FA4-B06E-C520-6B26A303C980}"/>
              </a:ext>
            </a:extLst>
          </p:cNvPr>
          <p:cNvSpPr txBox="1"/>
          <p:nvPr/>
        </p:nvSpPr>
        <p:spPr>
          <a:xfrm>
            <a:off x="5567680" y="971454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Feature Map</a:t>
            </a:r>
            <a:endParaRPr lang="en-GB" sz="12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181308-B692-9BCD-37DE-9E8C23E1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509363"/>
            <a:ext cx="1980792" cy="1622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3B9DFD-EDE7-CF93-5357-E3912ED5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129486"/>
            <a:ext cx="4292209" cy="3802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639511-23A1-8B9D-F305-6E94D128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0" t="26145" r="14650" b="29933"/>
          <a:stretch/>
        </p:blipFill>
        <p:spPr>
          <a:xfrm>
            <a:off x="4836159" y="3267071"/>
            <a:ext cx="4141629" cy="16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"/>
    </mc:Choice>
    <mc:Fallback xmlns="">
      <p:transition spd="slow" advTm="57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Table of contents</a:t>
            </a: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 idx="7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01</a:t>
            </a:r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 idx="8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04</a:t>
            </a:r>
          </a:p>
        </p:txBody>
      </p:sp>
      <p:sp>
        <p:nvSpPr>
          <p:cNvPr id="242" name="Google Shape;242;p37"/>
          <p:cNvSpPr txBox="1">
            <a:spLocks noGrp="1"/>
          </p:cNvSpPr>
          <p:nvPr>
            <p:ph type="title" idx="9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02</a:t>
            </a:r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 idx="13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05</a:t>
            </a:r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14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03</a:t>
            </a:r>
          </a:p>
        </p:txBody>
      </p:sp>
      <p:sp>
        <p:nvSpPr>
          <p:cNvPr id="245" name="Google Shape;245;p37"/>
          <p:cNvSpPr txBox="1">
            <a:spLocks noGrp="1"/>
          </p:cNvSpPr>
          <p:nvPr>
            <p:ph type="title" idx="15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06</a:t>
            </a:r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16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Introduction</a:t>
            </a:r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7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Classical SVM</a:t>
            </a:r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18"/>
          </p:nvPr>
        </p:nvSpPr>
        <p:spPr>
          <a:xfrm>
            <a:off x="5966124" y="1713356"/>
            <a:ext cx="2305500" cy="858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Q-SVM  Algorithm</a:t>
            </a:r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19"/>
          </p:nvPr>
        </p:nvSpPr>
        <p:spPr>
          <a:xfrm>
            <a:off x="872376" y="3307061"/>
            <a:ext cx="2305500" cy="8799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Methodology &amp; Results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0"/>
          </p:nvPr>
        </p:nvSpPr>
        <p:spPr>
          <a:xfrm>
            <a:off x="3419247" y="3307062"/>
            <a:ext cx="2305500" cy="879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Conclusions &amp; Future Work</a:t>
            </a:r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21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6"/>
    </mc:Choice>
    <mc:Fallback xmlns="">
      <p:transition spd="slow" advTm="258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4A0E842D-5D39-0F7F-A598-F43F6E9AF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74741-CC97-12A3-9F2B-9FD9748BDBD4}"/>
              </a:ext>
            </a:extLst>
          </p:cNvPr>
          <p:cNvSpPr txBox="1"/>
          <p:nvPr/>
        </p:nvSpPr>
        <p:spPr>
          <a:xfrm>
            <a:off x="36576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Results: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3112B-942A-08B1-5CA0-C03952EE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249201"/>
            <a:ext cx="4358395" cy="2835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9E343-6CEF-5280-1723-6D467DB4094C}"/>
              </a:ext>
            </a:extLst>
          </p:cNvPr>
          <p:cNvSpPr txBox="1"/>
          <p:nvPr/>
        </p:nvSpPr>
        <p:spPr>
          <a:xfrm>
            <a:off x="6461760" y="1376969"/>
            <a:ext cx="2316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situation as in the first iteration: it works well, but still does not outperform the classical</a:t>
            </a:r>
          </a:p>
        </p:txBody>
      </p:sp>
    </p:spTree>
    <p:extLst>
      <p:ext uri="{BB962C8B-B14F-4D97-AF65-F5344CB8AC3E}">
        <p14:creationId xmlns:p14="http://schemas.microsoft.com/office/powerpoint/2010/main" val="208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3"/>
    </mc:Choice>
    <mc:Fallback xmlns="">
      <p:transition spd="slow" advTm="101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A995-BCD7-BA8D-4E66-E7EED351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FC28D32A-81F3-5548-54F4-12E00578F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  <a:br>
              <a:rPr lang="en-US" noProof="0" dirty="0"/>
            </a:br>
            <a:r>
              <a:rPr lang="en-US" sz="2000" noProof="0" dirty="0"/>
              <a:t>(another feature map)</a:t>
            </a:r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9202D-FD59-8345-60F0-4CC3BC8A0E03}"/>
              </a:ext>
            </a:extLst>
          </p:cNvPr>
          <p:cNvSpPr txBox="1"/>
          <p:nvPr/>
        </p:nvSpPr>
        <p:spPr>
          <a:xfrm>
            <a:off x="5618480" y="1225454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Feature Map</a:t>
            </a:r>
            <a:endParaRPr lang="en-GB" sz="12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C5D0-7E6D-0A03-306D-655CCCA8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8" t="13523"/>
          <a:stretch/>
        </p:blipFill>
        <p:spPr>
          <a:xfrm>
            <a:off x="5537742" y="1748674"/>
            <a:ext cx="2376356" cy="1093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456CA-9222-B459-180F-A99C3452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2" y="1438814"/>
            <a:ext cx="3988930" cy="353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BC516-4E55-9F5F-99A0-D70B727C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2" t="30793" r="15267" b="28911"/>
          <a:stretch/>
        </p:blipFill>
        <p:spPr>
          <a:xfrm>
            <a:off x="4657467" y="3160002"/>
            <a:ext cx="4104641" cy="15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"/>
    </mc:Choice>
    <mc:Fallback xmlns="">
      <p:transition spd="slow" advTm="1399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A42A-50E4-3967-4C9B-D716A1648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3AE57725-1267-F4F1-34B6-2B063FEB0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noProof="0" dirty="0"/>
              <a:t>2</a:t>
            </a:r>
            <a:r>
              <a:rPr lang="en-US" sz="3200" baseline="30000" noProof="0" dirty="0"/>
              <a:t>nd</a:t>
            </a:r>
            <a:r>
              <a:rPr lang="en-US" noProof="0" dirty="0"/>
              <a:t>  iteration: Binary classification 1 vs 7</a:t>
            </a:r>
            <a:br>
              <a:rPr lang="en-US" noProof="0" dirty="0"/>
            </a:br>
            <a:r>
              <a:rPr lang="en-US" sz="2000" noProof="0" dirty="0"/>
              <a:t>(another feature map)</a:t>
            </a:r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F9107-4A25-3E00-E039-9B61ADAA2674}"/>
              </a:ext>
            </a:extLst>
          </p:cNvPr>
          <p:cNvSpPr txBox="1"/>
          <p:nvPr/>
        </p:nvSpPr>
        <p:spPr>
          <a:xfrm>
            <a:off x="36576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Results: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3E714-934D-412A-D99E-DF3BCC52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99" y="1408268"/>
            <a:ext cx="5304801" cy="3450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5CDB1-13D7-DC3E-4DAE-F9E0793A5688}"/>
              </a:ext>
            </a:extLst>
          </p:cNvPr>
          <p:cNvSpPr txBox="1"/>
          <p:nvPr/>
        </p:nvSpPr>
        <p:spPr>
          <a:xfrm>
            <a:off x="7315200" y="1408268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Works better than classical!</a:t>
            </a:r>
          </a:p>
        </p:txBody>
      </p:sp>
    </p:spTree>
    <p:extLst>
      <p:ext uri="{BB962C8B-B14F-4D97-AF65-F5344CB8AC3E}">
        <p14:creationId xmlns:p14="http://schemas.microsoft.com/office/powerpoint/2010/main" val="403909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0"/>
    </mc:Choice>
    <mc:Fallback xmlns="">
      <p:transition spd="slow" advTm="1126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B2D61DE5-DED3-1855-B3EC-F8DC0EC14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noProof="0" dirty="0"/>
              <a:t>iteration: Classification 1, 2, 3,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608EC-55CF-0B58-8AED-191C2C669B96}"/>
              </a:ext>
            </a:extLst>
          </p:cNvPr>
          <p:cNvSpPr txBox="1"/>
          <p:nvPr/>
        </p:nvSpPr>
        <p:spPr>
          <a:xfrm>
            <a:off x="1036320" y="1435806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Data: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871E7-23F9-9B36-02C1-3C75B66C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39" y="1175949"/>
            <a:ext cx="5181969" cy="35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2"/>
    </mc:Choice>
    <mc:Fallback xmlns="">
      <p:transition spd="slow" advTm="75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D760-150D-E748-B10F-53707DAD3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89B6F30D-EC5C-6378-E460-B8CDF6BE2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noProof="0" dirty="0"/>
              <a:t>iteration: Classification 1, 2, 3,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DCF61-D784-B34A-BB22-F3F28256D603}"/>
              </a:ext>
            </a:extLst>
          </p:cNvPr>
          <p:cNvSpPr txBox="1"/>
          <p:nvPr/>
        </p:nvSpPr>
        <p:spPr>
          <a:xfrm>
            <a:off x="36576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Classical SVM: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63DDF-94EC-6588-7B69-98B8B09A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86" y="1241535"/>
            <a:ext cx="4990659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4"/>
    </mc:Choice>
    <mc:Fallback xmlns="">
      <p:transition spd="slow" advTm="1092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F4FA3-FC69-1D64-CC2B-A00B0D3F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1CF1149E-1E4E-69B4-6C0F-A23E0D12C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noProof="0" dirty="0"/>
              <a:t>iteration: Classification 1, 2, 3,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6B607-0A08-4CA6-7D6C-7BE8D8B78AF7}"/>
              </a:ext>
            </a:extLst>
          </p:cNvPr>
          <p:cNvSpPr txBox="1"/>
          <p:nvPr/>
        </p:nvSpPr>
        <p:spPr>
          <a:xfrm>
            <a:off x="5618480" y="1225454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Feature Map</a:t>
            </a:r>
            <a:endParaRPr lang="en-GB" sz="12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E2320-351B-CC76-BA68-C2719FE2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12" t="18659" b="8920"/>
          <a:stretch/>
        </p:blipFill>
        <p:spPr>
          <a:xfrm>
            <a:off x="5212080" y="1748674"/>
            <a:ext cx="3078480" cy="120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880F0-FA6C-8F2E-F710-DB724C4D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3" y="966394"/>
            <a:ext cx="4537074" cy="4019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C4928-DF07-9B3B-8114-68309C88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024" r="13802" b="28740"/>
          <a:stretch/>
        </p:blipFill>
        <p:spPr>
          <a:xfrm>
            <a:off x="4788376" y="3360401"/>
            <a:ext cx="4261167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3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17"/>
    </mc:Choice>
    <mc:Fallback xmlns="">
      <p:transition spd="slow" advTm="1471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DF05-0679-B323-3BA4-A4906F7D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42">
            <a:extLst>
              <a:ext uri="{FF2B5EF4-FFF2-40B4-BE49-F238E27FC236}">
                <a16:creationId xmlns:a16="http://schemas.microsoft.com/office/drawing/2014/main" id="{77121E9C-22B3-4E2C-7620-FEFD9277B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0" y="384065"/>
            <a:ext cx="8107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noProof="0" dirty="0"/>
              <a:t>iteration: Classification 1, 2, 3,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B7E19-E1F5-FF83-69C7-465CC8ED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17" y="1198128"/>
            <a:ext cx="5284166" cy="372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639F1-1B93-1741-00CF-5D32B4A70FA3}"/>
              </a:ext>
            </a:extLst>
          </p:cNvPr>
          <p:cNvSpPr txBox="1"/>
          <p:nvPr/>
        </p:nvSpPr>
        <p:spPr>
          <a:xfrm>
            <a:off x="8128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Results: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6ECB-6F09-6C12-18F8-86D1F17356E0}"/>
              </a:ext>
            </a:extLst>
          </p:cNvPr>
          <p:cNvSpPr txBox="1"/>
          <p:nvPr/>
        </p:nvSpPr>
        <p:spPr>
          <a:xfrm>
            <a:off x="7112000" y="204853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Still not better than classical</a:t>
            </a:r>
          </a:p>
        </p:txBody>
      </p:sp>
    </p:spTree>
    <p:extLst>
      <p:ext uri="{BB962C8B-B14F-4D97-AF65-F5344CB8AC3E}">
        <p14:creationId xmlns:p14="http://schemas.microsoft.com/office/powerpoint/2010/main" val="31232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1"/>
    </mc:Choice>
    <mc:Fallback xmlns="">
      <p:transition spd="slow" advTm="1045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0F1F-1704-489B-3DCD-0879E5CD2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5A2F0E-9F44-8145-5FC4-E96337992B7C}"/>
              </a:ext>
            </a:extLst>
          </p:cNvPr>
          <p:cNvSpPr txBox="1"/>
          <p:nvPr/>
        </p:nvSpPr>
        <p:spPr>
          <a:xfrm>
            <a:off x="101600" y="733245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Feature Map</a:t>
            </a:r>
            <a:endParaRPr lang="en-GB" sz="12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Google Shape;282;p42">
            <a:extLst>
              <a:ext uri="{FF2B5EF4-FFF2-40B4-BE49-F238E27FC236}">
                <a16:creationId xmlns:a16="http://schemas.microsoft.com/office/drawing/2014/main" id="{4FB29F48-449C-5A0F-1222-B035C77CD5D2}"/>
              </a:ext>
            </a:extLst>
          </p:cNvPr>
          <p:cNvSpPr txBox="1">
            <a:spLocks/>
          </p:cNvSpPr>
          <p:nvPr/>
        </p:nvSpPr>
        <p:spPr>
          <a:xfrm>
            <a:off x="629920" y="160545"/>
            <a:ext cx="81076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r>
              <a:rPr lang="en-US" sz="3200"/>
              <a:t>3</a:t>
            </a:r>
            <a:r>
              <a:rPr lang="en-US" sz="3200" baseline="30000"/>
              <a:t>rd</a:t>
            </a:r>
            <a:r>
              <a:rPr lang="en-US" sz="3200"/>
              <a:t> </a:t>
            </a:r>
            <a:r>
              <a:rPr lang="en-US"/>
              <a:t>iteration: Classification 1, 2, 3, 4</a:t>
            </a:r>
            <a:br>
              <a:rPr lang="en-US"/>
            </a:br>
            <a:r>
              <a:rPr lang="en-US" sz="2400"/>
              <a:t>(another kernel)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85EFB0-919F-94CE-19DF-CA19045CD0EF}"/>
              </a:ext>
            </a:extLst>
          </p:cNvPr>
          <p:cNvGrpSpPr/>
          <p:nvPr/>
        </p:nvGrpSpPr>
        <p:grpSpPr>
          <a:xfrm>
            <a:off x="314960" y="1256465"/>
            <a:ext cx="8263132" cy="1217862"/>
            <a:chOff x="314960" y="1256465"/>
            <a:chExt cx="8263132" cy="12178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2A09ED-D611-74B8-D773-696355BED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34" r="1111" b="54249"/>
            <a:stretch/>
          </p:blipFill>
          <p:spPr>
            <a:xfrm>
              <a:off x="314960" y="1256465"/>
              <a:ext cx="7081520" cy="12178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8B3C2B-63BA-D3D5-0212-7C7CCFD7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89" t="51911" r="79000" b="2338"/>
            <a:stretch/>
          </p:blipFill>
          <p:spPr>
            <a:xfrm>
              <a:off x="7396480" y="1256465"/>
              <a:ext cx="1181612" cy="121786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528F42-5A28-18A1-1450-1B7356198423}"/>
              </a:ext>
            </a:extLst>
          </p:cNvPr>
          <p:cNvSpPr txBox="1"/>
          <p:nvPr/>
        </p:nvSpPr>
        <p:spPr>
          <a:xfrm>
            <a:off x="2580640" y="2628215"/>
            <a:ext cx="586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Havlíček, V., </a:t>
            </a:r>
            <a:r>
              <a:rPr lang="en-GB" dirty="0" err="1">
                <a:solidFill>
                  <a:schemeClr val="accent2"/>
                </a:solidFill>
              </a:rPr>
              <a:t>Córcoles</a:t>
            </a:r>
            <a:r>
              <a:rPr lang="en-GB" dirty="0">
                <a:solidFill>
                  <a:schemeClr val="accent2"/>
                </a:solidFill>
              </a:rPr>
              <a:t>, A.D., Temme, K. et al. Supervised learning with quantum-enhanced feature spaces.</a:t>
            </a:r>
          </a:p>
        </p:txBody>
      </p:sp>
    </p:spTree>
    <p:extLst>
      <p:ext uri="{BB962C8B-B14F-4D97-AF65-F5344CB8AC3E}">
        <p14:creationId xmlns:p14="http://schemas.microsoft.com/office/powerpoint/2010/main" val="22006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8"/>
    </mc:Choice>
    <mc:Fallback xmlns="">
      <p:transition spd="slow" advTm="839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4A2B3-CB0F-F6CB-A8B8-F06E6285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EF8CD8-A21C-C9B1-F96F-A71220AFE46C}"/>
              </a:ext>
            </a:extLst>
          </p:cNvPr>
          <p:cNvSpPr txBox="1"/>
          <p:nvPr/>
        </p:nvSpPr>
        <p:spPr>
          <a:xfrm>
            <a:off x="325120" y="1048205"/>
            <a:ext cx="260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Kernel</a:t>
            </a:r>
            <a:endParaRPr lang="en-GB" sz="12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Google Shape;282;p42">
            <a:extLst>
              <a:ext uri="{FF2B5EF4-FFF2-40B4-BE49-F238E27FC236}">
                <a16:creationId xmlns:a16="http://schemas.microsoft.com/office/drawing/2014/main" id="{ABD68C79-FB15-8BF0-3D3C-A803B1C50479}"/>
              </a:ext>
            </a:extLst>
          </p:cNvPr>
          <p:cNvSpPr txBox="1">
            <a:spLocks/>
          </p:cNvSpPr>
          <p:nvPr/>
        </p:nvSpPr>
        <p:spPr>
          <a:xfrm>
            <a:off x="629920" y="160545"/>
            <a:ext cx="81076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dirty="0"/>
              <a:t>iteration: Classification 1, 2, 3, 4</a:t>
            </a:r>
            <a:br>
              <a:rPr lang="en-US" dirty="0"/>
            </a:br>
            <a:r>
              <a:rPr lang="en-US" sz="2400" dirty="0"/>
              <a:t>(another kernel)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388EC-9742-A5C5-94E3-2C01902D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571425"/>
            <a:ext cx="3718562" cy="329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ED8C0-BCA6-8345-ABBF-FCAB07AE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80" y="1601323"/>
            <a:ext cx="4257040" cy="32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9"/>
    </mc:Choice>
    <mc:Fallback xmlns="">
      <p:transition spd="slow" advTm="63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CDF70-40FD-C823-2700-6E700478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5ACC1-7820-DD95-231A-BC25EE75A2F1}"/>
              </a:ext>
            </a:extLst>
          </p:cNvPr>
          <p:cNvSpPr txBox="1"/>
          <p:nvPr/>
        </p:nvSpPr>
        <p:spPr>
          <a:xfrm>
            <a:off x="81280" y="1269248"/>
            <a:ext cx="260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Results:</a:t>
            </a:r>
            <a:endParaRPr lang="en-GB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Google Shape;282;p42">
            <a:extLst>
              <a:ext uri="{FF2B5EF4-FFF2-40B4-BE49-F238E27FC236}">
                <a16:creationId xmlns:a16="http://schemas.microsoft.com/office/drawing/2014/main" id="{AD0F1664-6F88-490D-49DF-4D03237662CB}"/>
              </a:ext>
            </a:extLst>
          </p:cNvPr>
          <p:cNvSpPr txBox="1">
            <a:spLocks/>
          </p:cNvSpPr>
          <p:nvPr/>
        </p:nvSpPr>
        <p:spPr>
          <a:xfrm>
            <a:off x="629920" y="160545"/>
            <a:ext cx="81076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r>
              <a:rPr lang="en-US" sz="3200"/>
              <a:t>3</a:t>
            </a:r>
            <a:r>
              <a:rPr lang="en-US" sz="3200" baseline="30000"/>
              <a:t>rd</a:t>
            </a:r>
            <a:r>
              <a:rPr lang="en-US" sz="3200"/>
              <a:t> </a:t>
            </a:r>
            <a:r>
              <a:rPr lang="en-US"/>
              <a:t>iteration: Classification 1, 2, 3, 4</a:t>
            </a:r>
            <a:br>
              <a:rPr lang="en-US"/>
            </a:br>
            <a:r>
              <a:rPr lang="en-US" sz="2400"/>
              <a:t>(another kernel)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02937-5802-1214-0F6A-DFE58BC4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38" y="1386662"/>
            <a:ext cx="4666607" cy="3289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2F5C14-F2B3-87B3-23CD-E4FABF258E2E}"/>
              </a:ext>
            </a:extLst>
          </p:cNvPr>
          <p:cNvSpPr txBox="1"/>
          <p:nvPr/>
        </p:nvSpPr>
        <p:spPr>
          <a:xfrm>
            <a:off x="6685280" y="1503680"/>
            <a:ext cx="2052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More is not always better. This one does not work</a:t>
            </a:r>
          </a:p>
        </p:txBody>
      </p:sp>
    </p:spTree>
    <p:extLst>
      <p:ext uri="{BB962C8B-B14F-4D97-AF65-F5344CB8AC3E}">
        <p14:creationId xmlns:p14="http://schemas.microsoft.com/office/powerpoint/2010/main" val="21931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9"/>
    </mc:Choice>
    <mc:Fallback xmlns="">
      <p:transition spd="slow" advTm="98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</a:t>
            </a:r>
            <a:r>
              <a:rPr lang="en-US" dirty="0"/>
              <a:t>1</a:t>
            </a:r>
            <a:endParaRPr lang="en-US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5777A334-2174-6747-D17F-CB25D2D0A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>
            <a:extLst>
              <a:ext uri="{FF2B5EF4-FFF2-40B4-BE49-F238E27FC236}">
                <a16:creationId xmlns:a16="http://schemas.microsoft.com/office/drawing/2014/main" id="{B0E5CEC9-923D-53C4-1416-12560EB2F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&amp; Future Work</a:t>
            </a:r>
            <a:endParaRPr lang="en-US" noProof="0" dirty="0"/>
          </a:p>
        </p:txBody>
      </p:sp>
      <p:sp>
        <p:nvSpPr>
          <p:cNvPr id="263" name="Google Shape;263;p39">
            <a:extLst>
              <a:ext uri="{FF2B5EF4-FFF2-40B4-BE49-F238E27FC236}">
                <a16:creationId xmlns:a16="http://schemas.microsoft.com/office/drawing/2014/main" id="{DEFA097D-42AB-C5CD-7D7D-5C74C2A985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0348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3716406F-E0C8-7411-DAF4-D0AA2ABD6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>
            <a:extLst>
              <a:ext uri="{FF2B5EF4-FFF2-40B4-BE49-F238E27FC236}">
                <a16:creationId xmlns:a16="http://schemas.microsoft.com/office/drawing/2014/main" id="{A3832849-442F-2D3F-F19E-FCDB27C5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Conclusion</a:t>
            </a:r>
          </a:p>
        </p:txBody>
      </p:sp>
      <p:sp>
        <p:nvSpPr>
          <p:cNvPr id="318" name="Google Shape;318;p45">
            <a:extLst>
              <a:ext uri="{FF2B5EF4-FFF2-40B4-BE49-F238E27FC236}">
                <a16:creationId xmlns:a16="http://schemas.microsoft.com/office/drawing/2014/main" id="{9D43B3EF-4FD4-62B4-7418-7D04B17F3F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2400" y="2023889"/>
            <a:ext cx="503128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QSVM on a small MNIST subset achieves accuracy on par with classical SVM baselines.</a:t>
            </a:r>
            <a:endParaRPr lang="en-US" noProof="0" dirty="0"/>
          </a:p>
        </p:txBody>
      </p:sp>
      <p:sp>
        <p:nvSpPr>
          <p:cNvPr id="322" name="Google Shape;322;p45">
            <a:extLst>
              <a:ext uri="{FF2B5EF4-FFF2-40B4-BE49-F238E27FC236}">
                <a16:creationId xmlns:a16="http://schemas.microsoft.com/office/drawing/2014/main" id="{878569B9-9A8C-D30F-516B-32B67F2F08A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092234" y="1619712"/>
            <a:ext cx="5413194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Proof of concept</a:t>
            </a:r>
          </a:p>
        </p:txBody>
      </p:sp>
      <p:sp>
        <p:nvSpPr>
          <p:cNvPr id="22" name="Google Shape;318;p45">
            <a:extLst>
              <a:ext uri="{FF2B5EF4-FFF2-40B4-BE49-F238E27FC236}">
                <a16:creationId xmlns:a16="http://schemas.microsoft.com/office/drawing/2014/main" id="{D04ECB44-6840-ED6D-2B2F-FA882CF0C8B6}"/>
              </a:ext>
            </a:extLst>
          </p:cNvPr>
          <p:cNvSpPr txBox="1">
            <a:spLocks/>
          </p:cNvSpPr>
          <p:nvPr/>
        </p:nvSpPr>
        <p:spPr>
          <a:xfrm>
            <a:off x="2142400" y="3191429"/>
            <a:ext cx="503128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Improve class separability, although in this case it has not been noticed</a:t>
            </a:r>
          </a:p>
        </p:txBody>
      </p:sp>
      <p:sp>
        <p:nvSpPr>
          <p:cNvPr id="23" name="Google Shape;322;p45">
            <a:extLst>
              <a:ext uri="{FF2B5EF4-FFF2-40B4-BE49-F238E27FC236}">
                <a16:creationId xmlns:a16="http://schemas.microsoft.com/office/drawing/2014/main" id="{829B99D2-32E2-344C-F1C0-F93CAF6DE39F}"/>
              </a:ext>
            </a:extLst>
          </p:cNvPr>
          <p:cNvSpPr txBox="1">
            <a:spLocks/>
          </p:cNvSpPr>
          <p:nvPr/>
        </p:nvSpPr>
        <p:spPr>
          <a:xfrm>
            <a:off x="1760492" y="2837909"/>
            <a:ext cx="541319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marL="0" indent="0"/>
            <a:r>
              <a:rPr lang="en-US" dirty="0"/>
              <a:t>Richer feature separation</a:t>
            </a:r>
          </a:p>
        </p:txBody>
      </p:sp>
    </p:spTree>
    <p:extLst>
      <p:ext uri="{BB962C8B-B14F-4D97-AF65-F5344CB8AC3E}">
        <p14:creationId xmlns:p14="http://schemas.microsoft.com/office/powerpoint/2010/main" val="20565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6"/>
    </mc:Choice>
    <mc:Fallback xmlns="">
      <p:transition spd="slow" advTm="235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71C5C671-87D0-4E8B-8630-02385B04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>
            <a:extLst>
              <a:ext uri="{FF2B5EF4-FFF2-40B4-BE49-F238E27FC236}">
                <a16:creationId xmlns:a16="http://schemas.microsoft.com/office/drawing/2014/main" id="{2F9F9809-0641-BA14-6D74-3E8396B51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Future work</a:t>
            </a:r>
          </a:p>
        </p:txBody>
      </p:sp>
      <p:sp>
        <p:nvSpPr>
          <p:cNvPr id="318" name="Google Shape;318;p45">
            <a:extLst>
              <a:ext uri="{FF2B5EF4-FFF2-40B4-BE49-F238E27FC236}">
                <a16:creationId xmlns:a16="http://schemas.microsoft.com/office/drawing/2014/main" id="{7F1F7C15-F56C-334D-F4E0-4A454923AB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81440" y="1556529"/>
            <a:ext cx="503128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Tried to but gave me error: pending job limit has been reached</a:t>
            </a:r>
          </a:p>
        </p:txBody>
      </p:sp>
      <p:sp>
        <p:nvSpPr>
          <p:cNvPr id="322" name="Google Shape;322;p45">
            <a:extLst>
              <a:ext uri="{FF2B5EF4-FFF2-40B4-BE49-F238E27FC236}">
                <a16:creationId xmlns:a16="http://schemas.microsoft.com/office/drawing/2014/main" id="{65CAB6E0-85EE-AB16-CB0D-6B831221833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748570" y="1152352"/>
            <a:ext cx="5413194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Missing real quantum backend</a:t>
            </a:r>
          </a:p>
        </p:txBody>
      </p:sp>
      <p:sp>
        <p:nvSpPr>
          <p:cNvPr id="8" name="Google Shape;318;p45">
            <a:extLst>
              <a:ext uri="{FF2B5EF4-FFF2-40B4-BE49-F238E27FC236}">
                <a16:creationId xmlns:a16="http://schemas.microsoft.com/office/drawing/2014/main" id="{F2914507-8E7B-AC3C-00ED-5DB8BA955E6E}"/>
              </a:ext>
            </a:extLst>
          </p:cNvPr>
          <p:cNvSpPr txBox="1">
            <a:spLocks/>
          </p:cNvSpPr>
          <p:nvPr/>
        </p:nvSpPr>
        <p:spPr>
          <a:xfrm>
            <a:off x="2056357" y="2571750"/>
            <a:ext cx="503128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Last one of my iterations can be fine-tuned and improved to get better results</a:t>
            </a:r>
          </a:p>
        </p:txBody>
      </p:sp>
      <p:sp>
        <p:nvSpPr>
          <p:cNvPr id="9" name="Google Shape;322;p45">
            <a:extLst>
              <a:ext uri="{FF2B5EF4-FFF2-40B4-BE49-F238E27FC236}">
                <a16:creationId xmlns:a16="http://schemas.microsoft.com/office/drawing/2014/main" id="{AC106BEF-272B-2CCA-25F3-922FE770CA4C}"/>
              </a:ext>
            </a:extLst>
          </p:cNvPr>
          <p:cNvSpPr txBox="1">
            <a:spLocks/>
          </p:cNvSpPr>
          <p:nvPr/>
        </p:nvSpPr>
        <p:spPr>
          <a:xfrm>
            <a:off x="1748570" y="2191929"/>
            <a:ext cx="541319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marL="0" indent="0"/>
            <a:r>
              <a:rPr lang="en-US" dirty="0"/>
              <a:t>Try more complex feature maps</a:t>
            </a:r>
          </a:p>
        </p:txBody>
      </p:sp>
      <p:sp>
        <p:nvSpPr>
          <p:cNvPr id="10" name="Google Shape;318;p45">
            <a:extLst>
              <a:ext uri="{FF2B5EF4-FFF2-40B4-BE49-F238E27FC236}">
                <a16:creationId xmlns:a16="http://schemas.microsoft.com/office/drawing/2014/main" id="{6D5B1B9B-70BB-33D4-9AD7-D38EDBB0C156}"/>
              </a:ext>
            </a:extLst>
          </p:cNvPr>
          <p:cNvSpPr txBox="1">
            <a:spLocks/>
          </p:cNvSpPr>
          <p:nvPr/>
        </p:nvSpPr>
        <p:spPr>
          <a:xfrm>
            <a:off x="2130478" y="3673448"/>
            <a:ext cx="5031286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dirty="0"/>
              <a:t>To 0-9 and using a bigger train and test set</a:t>
            </a:r>
          </a:p>
        </p:txBody>
      </p:sp>
      <p:sp>
        <p:nvSpPr>
          <p:cNvPr id="11" name="Google Shape;322;p45">
            <a:extLst>
              <a:ext uri="{FF2B5EF4-FFF2-40B4-BE49-F238E27FC236}">
                <a16:creationId xmlns:a16="http://schemas.microsoft.com/office/drawing/2014/main" id="{E0270BDB-0E10-55FA-C0D7-1D650651C065}"/>
              </a:ext>
            </a:extLst>
          </p:cNvPr>
          <p:cNvSpPr txBox="1">
            <a:spLocks/>
          </p:cNvSpPr>
          <p:nvPr/>
        </p:nvSpPr>
        <p:spPr>
          <a:xfrm>
            <a:off x="1822691" y="3293627"/>
            <a:ext cx="541319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da"/>
              <a:buNone/>
              <a:defRPr sz="24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marL="0" indent="0"/>
            <a:r>
              <a:rPr lang="en-US" dirty="0"/>
              <a:t>Scale up</a:t>
            </a:r>
          </a:p>
        </p:txBody>
      </p:sp>
    </p:spTree>
    <p:extLst>
      <p:ext uri="{BB962C8B-B14F-4D97-AF65-F5344CB8AC3E}">
        <p14:creationId xmlns:p14="http://schemas.microsoft.com/office/powerpoint/2010/main" val="6877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3"/>
    </mc:Choice>
    <mc:Fallback xmlns="">
      <p:transition spd="slow" advTm="2587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297165D8-B9DB-776D-98D1-DC136A63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273A9-8D8C-396A-D100-3AD9DC3D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36" y="1315865"/>
            <a:ext cx="392616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>
          <a:extLst>
            <a:ext uri="{FF2B5EF4-FFF2-40B4-BE49-F238E27FC236}">
              <a16:creationId xmlns:a16="http://schemas.microsoft.com/office/drawing/2014/main" id="{BA57255B-AE68-6AC4-6C5F-87A3AB63B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3B23EBA-F198-1777-93A1-1E6825B5C6CC}"/>
              </a:ext>
            </a:extLst>
          </p:cNvPr>
          <p:cNvSpPr txBox="1"/>
          <p:nvPr/>
        </p:nvSpPr>
        <p:spPr>
          <a:xfrm>
            <a:off x="3820160" y="387189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Havlíček, V., </a:t>
            </a:r>
            <a:r>
              <a:rPr lang="en-GB" dirty="0" err="1">
                <a:solidFill>
                  <a:schemeClr val="accent2"/>
                </a:solidFill>
              </a:rPr>
              <a:t>Córcoles</a:t>
            </a:r>
            <a:r>
              <a:rPr lang="en-GB" dirty="0">
                <a:solidFill>
                  <a:schemeClr val="accent2"/>
                </a:solidFill>
              </a:rPr>
              <a:t>, A.D., Temme, K. et al. Supervised learning with quantum-enhanced feature spaces. Nature (for the last feature map)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82EB5-A285-86E6-66AB-053404DD8F27}"/>
              </a:ext>
            </a:extLst>
          </p:cNvPr>
          <p:cNvSpPr txBox="1"/>
          <p:nvPr/>
        </p:nvSpPr>
        <p:spPr>
          <a:xfrm>
            <a:off x="3891280" y="32377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Jupyter</a:t>
            </a:r>
            <a:r>
              <a:rPr lang="en-GB" dirty="0">
                <a:solidFill>
                  <a:schemeClr val="accent2"/>
                </a:solidFill>
              </a:rPr>
              <a:t> Notebook regarding Quantum SVM’s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58AFC-A980-FECF-6BF1-24313ADADDF8}"/>
              </a:ext>
            </a:extLst>
          </p:cNvPr>
          <p:cNvSpPr txBox="1"/>
          <p:nvPr/>
        </p:nvSpPr>
        <p:spPr>
          <a:xfrm>
            <a:off x="3820160" y="195718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Bindhani</a:t>
            </a:r>
            <a:r>
              <a:rPr lang="en-GB" dirty="0">
                <a:solidFill>
                  <a:schemeClr val="accent2"/>
                </a:solidFill>
              </a:rPr>
              <a:t>, M., Behera, B., &amp; Panigrahi, P. (2020). </a:t>
            </a:r>
            <a:r>
              <a:rPr lang="en-GB" i="1" dirty="0">
                <a:solidFill>
                  <a:schemeClr val="accent2"/>
                </a:solidFill>
              </a:rPr>
              <a:t>Hand written digit recognition using quantum support vector machine</a:t>
            </a:r>
            <a:r>
              <a:rPr lang="en-GB" dirty="0">
                <a:solidFill>
                  <a:schemeClr val="accent2"/>
                </a:solidFill>
              </a:rPr>
              <a:t>. </a:t>
            </a:r>
            <a:r>
              <a:rPr lang="en-GB" dirty="0">
                <a:solidFill>
                  <a:schemeClr val="accent2"/>
                </a:solidFill>
                <a:hlinkClick r:id="rId3"/>
              </a:rPr>
              <a:t>https://doi.org/10.13140/RG.2.2.36253.74727</a:t>
            </a:r>
            <a:r>
              <a:rPr lang="en-GB" dirty="0">
                <a:solidFill>
                  <a:schemeClr val="accent2"/>
                </a:solidFill>
              </a:rPr>
              <a:t> (for deciding to use PCA)</a:t>
            </a:r>
          </a:p>
        </p:txBody>
      </p:sp>
      <p:sp>
        <p:nvSpPr>
          <p:cNvPr id="20" name="Google Shape;256;p38">
            <a:extLst>
              <a:ext uri="{FF2B5EF4-FFF2-40B4-BE49-F238E27FC236}">
                <a16:creationId xmlns:a16="http://schemas.microsoft.com/office/drawing/2014/main" id="{D14CB5A9-60A5-EBF1-AC47-9FBEADFEF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9710" y="262860"/>
            <a:ext cx="4872900" cy="523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Main sources</a:t>
            </a:r>
            <a:endParaRPr lang="en-US" sz="3200" noProof="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185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734F419C-5938-5F90-05E5-F2244F8BC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>
            <a:extLst>
              <a:ext uri="{FF2B5EF4-FFF2-40B4-BE49-F238E27FC236}">
                <a16:creationId xmlns:a16="http://schemas.microsoft.com/office/drawing/2014/main" id="{8565DD75-E2FB-C7AF-A8CA-FC007734B4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lang="en-US" noProof="0" dirty="0"/>
          </a:p>
        </p:txBody>
      </p:sp>
      <p:sp>
        <p:nvSpPr>
          <p:cNvPr id="283" name="Google Shape;283;p42">
            <a:extLst>
              <a:ext uri="{FF2B5EF4-FFF2-40B4-BE49-F238E27FC236}">
                <a16:creationId xmlns:a16="http://schemas.microsoft.com/office/drawing/2014/main" id="{6EA73E78-4754-2403-7370-A3AE3F1166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471" y="3445348"/>
            <a:ext cx="3442191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70,000 </a:t>
            </a:r>
            <a:r>
              <a:rPr lang="en-GB" dirty="0" err="1"/>
              <a:t>gray</a:t>
            </a:r>
            <a:r>
              <a:rPr lang="en-GB" dirty="0"/>
              <a:t>-scale, 28×28-pixel images of handwritten digits (0–9)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 dirty="0"/>
              <a:t>Go-to standard for evaluating classification algorithms</a:t>
            </a:r>
            <a:endParaRPr lang="en-US" noProof="0" dirty="0"/>
          </a:p>
        </p:txBody>
      </p:sp>
      <p:sp>
        <p:nvSpPr>
          <p:cNvPr id="284" name="Google Shape;284;p42">
            <a:extLst>
              <a:ext uri="{FF2B5EF4-FFF2-40B4-BE49-F238E27FC236}">
                <a16:creationId xmlns:a16="http://schemas.microsoft.com/office/drawing/2014/main" id="{0269F393-AAD0-503A-C036-4D3A9484B93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4471" y="1606176"/>
            <a:ext cx="3745022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Handwritten‐digit recognition has been widely studied in classical ML.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Appy quantum computing to test, benchmark and assess potential use.</a:t>
            </a:r>
            <a:endParaRPr lang="en-US" noProof="0" dirty="0"/>
          </a:p>
        </p:txBody>
      </p:sp>
      <p:sp>
        <p:nvSpPr>
          <p:cNvPr id="285" name="Google Shape;285;p42">
            <a:extLst>
              <a:ext uri="{FF2B5EF4-FFF2-40B4-BE49-F238E27FC236}">
                <a16:creationId xmlns:a16="http://schemas.microsoft.com/office/drawing/2014/main" id="{17CA6D92-70EF-804A-802D-52CE1720619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94471" y="1069111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Motivation</a:t>
            </a:r>
          </a:p>
        </p:txBody>
      </p:sp>
      <p:sp>
        <p:nvSpPr>
          <p:cNvPr id="286" name="Google Shape;286;p42">
            <a:extLst>
              <a:ext uri="{FF2B5EF4-FFF2-40B4-BE49-F238E27FC236}">
                <a16:creationId xmlns:a16="http://schemas.microsoft.com/office/drawing/2014/main" id="{E8D8D887-CBA2-1DC9-9BAE-75BB670B903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94471" y="2886448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MNIST dataset</a:t>
            </a:r>
          </a:p>
        </p:txBody>
      </p:sp>
      <p:pic>
        <p:nvPicPr>
          <p:cNvPr id="1026" name="Picture 2" descr="mnist-dataset in deep-learning">
            <a:extLst>
              <a:ext uri="{FF2B5EF4-FFF2-40B4-BE49-F238E27FC236}">
                <a16:creationId xmlns:a16="http://schemas.microsoft.com/office/drawing/2014/main" id="{F5C8926B-179D-66EF-B70C-74856C88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12" y="3052583"/>
            <a:ext cx="2561020" cy="183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63"/>
    </mc:Choice>
    <mc:Fallback xmlns="">
      <p:transition spd="slow" advTm="449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945B46E3-B261-EED5-B69A-2084E05D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F9E24EF-7F07-F77E-39E5-8532BF5A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70" y="1315865"/>
            <a:ext cx="3926164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9"/>
    </mc:Choice>
    <mc:Fallback xmlns="">
      <p:transition spd="slow" advTm="29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7C83B5D8-778F-4799-60E4-55AA2FE29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VM and KNN algorithms :. Support Vector Machine(SVM) : | by Rmadhu | Medium">
            <a:extLst>
              <a:ext uri="{FF2B5EF4-FFF2-40B4-BE49-F238E27FC236}">
                <a16:creationId xmlns:a16="http://schemas.microsoft.com/office/drawing/2014/main" id="{D1C41500-885E-08D2-6C3E-D7067ADA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3" y="1175657"/>
            <a:ext cx="3253356" cy="22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5FEA2-18AE-4A2B-0108-25ADB5C6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29" y="971632"/>
            <a:ext cx="4467849" cy="8764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A18A5A-D51B-0F32-4107-E0228DEC2448}"/>
              </a:ext>
            </a:extLst>
          </p:cNvPr>
          <p:cNvSpPr/>
          <p:nvPr/>
        </p:nvSpPr>
        <p:spPr>
          <a:xfrm>
            <a:off x="7817089" y="1175657"/>
            <a:ext cx="735645" cy="426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0C861-881E-3983-767A-B3A20519E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715" y="2702651"/>
            <a:ext cx="4760016" cy="8764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A82AF0-60B2-68AC-EDD9-CA468C19B018}"/>
              </a:ext>
            </a:extLst>
          </p:cNvPr>
          <p:cNvSpPr/>
          <p:nvPr/>
        </p:nvSpPr>
        <p:spPr>
          <a:xfrm>
            <a:off x="7639480" y="2927731"/>
            <a:ext cx="1146498" cy="406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87C8B-93DD-B0D6-E2B0-A77DA652AB07}"/>
              </a:ext>
            </a:extLst>
          </p:cNvPr>
          <p:cNvSpPr txBox="1"/>
          <p:nvPr/>
        </p:nvSpPr>
        <p:spPr>
          <a:xfrm>
            <a:off x="6311423" y="2316938"/>
            <a:ext cx="330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Transformation for higher dimension</a:t>
            </a:r>
          </a:p>
        </p:txBody>
      </p:sp>
    </p:spTree>
    <p:extLst>
      <p:ext uri="{BB962C8B-B14F-4D97-AF65-F5344CB8AC3E}">
        <p14:creationId xmlns:p14="http://schemas.microsoft.com/office/powerpoint/2010/main" val="257505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58"/>
    </mc:Choice>
    <mc:Fallback xmlns="">
      <p:transition spd="slow" advTm="680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364EE4B7-4209-CB04-92C5-1A6765FD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>
            <a:extLst>
              <a:ext uri="{FF2B5EF4-FFF2-40B4-BE49-F238E27FC236}">
                <a16:creationId xmlns:a16="http://schemas.microsoft.com/office/drawing/2014/main" id="{807AA5D6-DC80-3314-1C9D-F9D1DC861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Q-SVM Algorithm</a:t>
            </a:r>
            <a:endParaRPr lang="en-US" noProof="0" dirty="0"/>
          </a:p>
        </p:txBody>
      </p:sp>
      <p:sp>
        <p:nvSpPr>
          <p:cNvPr id="263" name="Google Shape;263;p39">
            <a:extLst>
              <a:ext uri="{FF2B5EF4-FFF2-40B4-BE49-F238E27FC236}">
                <a16:creationId xmlns:a16="http://schemas.microsoft.com/office/drawing/2014/main" id="{ACACDE98-72C5-E452-22A0-C355D9B6EFB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617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59DA061B-DC30-EFAF-2DAA-C9FF0C67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17DABEB6-EBC3-595C-098B-5DBF6F37F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Quantum SVM</a:t>
            </a:r>
          </a:p>
        </p:txBody>
      </p:sp>
      <p:sp>
        <p:nvSpPr>
          <p:cNvPr id="271" name="Google Shape;271;p40">
            <a:extLst>
              <a:ext uri="{FF2B5EF4-FFF2-40B4-BE49-F238E27FC236}">
                <a16:creationId xmlns:a16="http://schemas.microsoft.com/office/drawing/2014/main" id="{35279F60-F316-D7BD-81CD-E8FC4AE756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16168" y="1257694"/>
            <a:ext cx="6894712" cy="190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noProof="0" dirty="0">
                <a:solidFill>
                  <a:schemeClr val="accent2"/>
                </a:solidFill>
              </a:rPr>
              <a:t>Encode 𝑥</a:t>
            </a:r>
            <a:r>
              <a:rPr lang="en-US" sz="1800" baseline="-25000" noProof="0" dirty="0">
                <a:solidFill>
                  <a:schemeClr val="accent2"/>
                </a:solidFill>
              </a:rPr>
              <a:t>𝑖</a:t>
            </a:r>
            <a:r>
              <a:rPr lang="en-US" sz="1800" noProof="0" dirty="0">
                <a:solidFill>
                  <a:schemeClr val="accent2"/>
                </a:solidFill>
              </a:rPr>
              <a:t> into a quantum state ∣𝜙(𝑥</a:t>
            </a:r>
            <a:r>
              <a:rPr lang="en-US" sz="1800" baseline="-25000" noProof="0" dirty="0">
                <a:solidFill>
                  <a:schemeClr val="accent2"/>
                </a:solidFill>
              </a:rPr>
              <a:t>𝑖</a:t>
            </a:r>
            <a:r>
              <a:rPr lang="en-US" sz="1800" noProof="0" dirty="0">
                <a:solidFill>
                  <a:schemeClr val="accent2"/>
                </a:solidFill>
              </a:rPr>
              <a:t>)⟩ via a circuit U</a:t>
            </a:r>
            <a:r>
              <a:rPr lang="el-GR" sz="1800" i="1" noProof="0" dirty="0">
                <a:solidFill>
                  <a:schemeClr val="accent2"/>
                </a:solidFill>
              </a:rPr>
              <a:t>ϕ</a:t>
            </a:r>
            <a:r>
              <a:rPr lang="el-GR" sz="1800" noProof="0" dirty="0">
                <a:solidFill>
                  <a:schemeClr val="accent2"/>
                </a:solidFill>
              </a:rPr>
              <a:t>​(</a:t>
            </a:r>
            <a:r>
              <a:rPr lang="en-US" sz="1800" noProof="0" dirty="0">
                <a:solidFill>
                  <a:schemeClr val="accent2"/>
                </a:solidFill>
              </a:rPr>
              <a:t>x</a:t>
            </a:r>
            <a:r>
              <a:rPr lang="en-US" sz="1800" baseline="-25000" noProof="0" dirty="0">
                <a:solidFill>
                  <a:schemeClr val="accent2"/>
                </a:solidFill>
              </a:rPr>
              <a:t>i</a:t>
            </a:r>
            <a:r>
              <a:rPr lang="en-US" sz="1800" noProof="0" dirty="0">
                <a:solidFill>
                  <a:schemeClr val="accent2"/>
                </a:solidFill>
              </a:rPr>
              <a:t>) to ∣0⟩ </a:t>
            </a:r>
            <a:r>
              <a:rPr lang="en-US" sz="1800" baseline="30000" noProof="0" dirty="0">
                <a:solidFill>
                  <a:schemeClr val="accent2"/>
                </a:solidFill>
              </a:rPr>
              <a:t>⊗n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aseline="30000" dirty="0">
              <a:solidFill>
                <a:schemeClr val="accent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For each pair (𝑖,𝑗) estimate 𝐾</a:t>
            </a:r>
            <a:r>
              <a:rPr lang="en-GB" sz="1800" baseline="-25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𝑖𝑗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  =  ∣ ⟨0∣ 𝑈</a:t>
            </a:r>
            <a:r>
              <a:rPr lang="en-GB" sz="1800" baseline="-25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𝜙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(𝑥</a:t>
            </a:r>
            <a:r>
              <a:rPr lang="en-GB" sz="1800" baseline="-25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𝑖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)</a:t>
            </a:r>
            <a:r>
              <a:rPr lang="en-GB" sz="18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†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 𝑈</a:t>
            </a:r>
            <a:r>
              <a:rPr lang="en-GB" sz="1800" baseline="-25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𝜙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(𝑥</a:t>
            </a:r>
            <a:r>
              <a:rPr lang="en-GB" sz="1800" baseline="-25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𝑗</a:t>
            </a:r>
            <a:r>
              <a:rPr lang="en-GB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) ∣0⟩ ∣</a:t>
            </a:r>
            <a:r>
              <a:rPr lang="en-GB" sz="18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baseline="300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aseline="300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Continue with classical (hybrid-model)</a:t>
            </a:r>
            <a:endParaRPr lang="en-GB" sz="28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aseline="30000" noProof="0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B6AB258F-1865-584B-9960-7AE0F26F8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6" b="8652"/>
          <a:stretch/>
        </p:blipFill>
        <p:spPr bwMode="auto">
          <a:xfrm>
            <a:off x="2584332" y="2946400"/>
            <a:ext cx="5143500" cy="20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1B5F4672-C6B0-A4D8-43CB-28E39F7F53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604" end="268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11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17"/>
    </mc:Choice>
    <mc:Fallback xmlns="">
      <p:transition spd="slow" advTm="7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A1877E9-6377-C4A4-C0DE-812D0458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>
            <a:extLst>
              <a:ext uri="{FF2B5EF4-FFF2-40B4-BE49-F238E27FC236}">
                <a16:creationId xmlns:a16="http://schemas.microsoft.com/office/drawing/2014/main" id="{82983F84-0D59-2CE3-F32E-DE2296325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957" y="272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Quantum Advantage</a:t>
            </a:r>
          </a:p>
        </p:txBody>
      </p:sp>
      <p:sp>
        <p:nvSpPr>
          <p:cNvPr id="270" name="Google Shape;270;p40">
            <a:extLst>
              <a:ext uri="{FF2B5EF4-FFF2-40B4-BE49-F238E27FC236}">
                <a16:creationId xmlns:a16="http://schemas.microsoft.com/office/drawing/2014/main" id="{D74FC8AB-6A40-B7F2-FF51-ADE413D57A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99257" y="2449830"/>
            <a:ext cx="53334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noProof="0" dirty="0">
                <a:solidFill>
                  <a:schemeClr val="accent2"/>
                </a:solidFill>
              </a:rPr>
              <a:t>Faster computation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accent2"/>
                </a:solidFill>
              </a:rPr>
              <a:t>Estimates complex inner products 𝐾(𝑥</a:t>
            </a:r>
            <a:r>
              <a:rPr lang="en-US" baseline="-25000" noProof="0" dirty="0">
                <a:solidFill>
                  <a:schemeClr val="accent2"/>
                </a:solidFill>
              </a:rPr>
              <a:t>𝑖</a:t>
            </a:r>
            <a:r>
              <a:rPr lang="en-US" noProof="0" dirty="0">
                <a:solidFill>
                  <a:schemeClr val="accent2"/>
                </a:solidFill>
              </a:rPr>
              <a:t>,𝑥</a:t>
            </a:r>
            <a:r>
              <a:rPr lang="en-US" baseline="-25000" noProof="0" dirty="0">
                <a:solidFill>
                  <a:schemeClr val="accent2"/>
                </a:solidFill>
              </a:rPr>
              <a:t>𝑗</a:t>
            </a:r>
            <a:r>
              <a:rPr lang="en-US" noProof="0" dirty="0">
                <a:solidFill>
                  <a:schemeClr val="accent2"/>
                </a:solidFill>
              </a:rPr>
              <a:t>)=∣⟨𝜙(𝑥</a:t>
            </a:r>
            <a:r>
              <a:rPr lang="en-US" baseline="-25000" noProof="0" dirty="0">
                <a:solidFill>
                  <a:schemeClr val="accent2"/>
                </a:solidFill>
              </a:rPr>
              <a:t>𝑖</a:t>
            </a:r>
            <a:r>
              <a:rPr lang="en-US" noProof="0" dirty="0">
                <a:solidFill>
                  <a:schemeClr val="accent2"/>
                </a:solidFill>
              </a:rPr>
              <a:t>)∣𝜙(𝑥</a:t>
            </a:r>
            <a:r>
              <a:rPr lang="en-US" baseline="-25000" noProof="0" dirty="0">
                <a:solidFill>
                  <a:schemeClr val="accent2"/>
                </a:solidFill>
              </a:rPr>
              <a:t>𝑗</a:t>
            </a:r>
            <a:r>
              <a:rPr lang="en-US" noProof="0" dirty="0">
                <a:solidFill>
                  <a:schemeClr val="accent2"/>
                </a:solidFill>
              </a:rPr>
              <a:t>)⟩∣</a:t>
            </a:r>
            <a:r>
              <a:rPr lang="en-US" baseline="30000" noProof="0" dirty="0">
                <a:solidFill>
                  <a:schemeClr val="accent2"/>
                </a:solidFill>
              </a:rPr>
              <a:t>2</a:t>
            </a:r>
            <a:r>
              <a:rPr lang="en-US" baseline="30000" dirty="0">
                <a:solidFill>
                  <a:schemeClr val="accent2"/>
                </a:solidFill>
              </a:rPr>
              <a:t> </a:t>
            </a:r>
            <a:r>
              <a:rPr lang="en-US" noProof="0" dirty="0">
                <a:solidFill>
                  <a:schemeClr val="accent2"/>
                </a:solidFill>
              </a:rPr>
              <a:t>in polynomial time with shallow quantum circuits that probably have exponential time classically.</a:t>
            </a:r>
          </a:p>
        </p:txBody>
      </p:sp>
      <p:sp>
        <p:nvSpPr>
          <p:cNvPr id="271" name="Google Shape;271;p40">
            <a:extLst>
              <a:ext uri="{FF2B5EF4-FFF2-40B4-BE49-F238E27FC236}">
                <a16:creationId xmlns:a16="http://schemas.microsoft.com/office/drawing/2014/main" id="{670A20DD-4F69-7FE6-E935-83F750C2547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99257" y="1104920"/>
            <a:ext cx="53334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/>
                </a:solidFill>
              </a:rPr>
              <a:t>Exponentially large feature spaces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accent2"/>
                </a:solidFill>
              </a:rPr>
              <a:t>Embeds inputs into a 2</a:t>
            </a:r>
            <a:r>
              <a:rPr lang="en-US" baseline="30000" noProof="0" dirty="0">
                <a:solidFill>
                  <a:schemeClr val="accent2"/>
                </a:solidFill>
              </a:rPr>
              <a:t>𝑛</a:t>
            </a:r>
            <a:r>
              <a:rPr lang="en-US" noProof="0" dirty="0">
                <a:solidFill>
                  <a:schemeClr val="accent2"/>
                </a:solidFill>
              </a:rPr>
              <a:t>-dimensional Hilbert space via ∣𝜙(𝑥)⟩, enabling richer representations that classical computers can’t efficiently access.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DBA5A-B5A1-73C7-8E6D-F8A394AD52CB}"/>
              </a:ext>
            </a:extLst>
          </p:cNvPr>
          <p:cNvSpPr txBox="1"/>
          <p:nvPr/>
        </p:nvSpPr>
        <p:spPr>
          <a:xfrm>
            <a:off x="2477417" y="3794740"/>
            <a:ext cx="45770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Improved Data Separability </a:t>
            </a:r>
          </a:p>
          <a:p>
            <a:pPr algn="ctr"/>
            <a:r>
              <a:rPr lang="en-GB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Entanglement + superposition to create more expressive decision boundaries, potentially boosting classification accuracy in hard-to-separate datasets.</a:t>
            </a:r>
          </a:p>
        </p:txBody>
      </p:sp>
    </p:spTree>
    <p:extLst>
      <p:ext uri="{BB962C8B-B14F-4D97-AF65-F5344CB8AC3E}">
        <p14:creationId xmlns:p14="http://schemas.microsoft.com/office/powerpoint/2010/main" val="35533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05"/>
    </mc:Choice>
    <mc:Fallback xmlns="">
      <p:transition spd="slow" advTm="59505"/>
    </mc:Fallback>
  </mc:AlternateContent>
</p:sld>
</file>

<file path=ppt/theme/theme1.xml><?xml version="1.0" encoding="utf-8"?>
<a:theme xmlns:a="http://schemas.openxmlformats.org/drawingml/2006/main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1574</Words>
  <Application>Microsoft Office PowerPoint</Application>
  <PresentationFormat>On-screen Show (16:9)</PresentationFormat>
  <Paragraphs>133</Paragraphs>
  <Slides>34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Assistant</vt:lpstr>
      <vt:lpstr>Anaheim</vt:lpstr>
      <vt:lpstr>Coda</vt:lpstr>
      <vt:lpstr>Quantum Computing Major for College by Slidesgo</vt:lpstr>
      <vt:lpstr>Q-SVM’s for Handwritten Digit Classification</vt:lpstr>
      <vt:lpstr>Table of contents</vt:lpstr>
      <vt:lpstr>Introduction </vt:lpstr>
      <vt:lpstr>Introduction</vt:lpstr>
      <vt:lpstr>PowerPoint Presentation</vt:lpstr>
      <vt:lpstr>PowerPoint Presentation</vt:lpstr>
      <vt:lpstr>Q-SVM Algorithm</vt:lpstr>
      <vt:lpstr>Quantum SVM</vt:lpstr>
      <vt:lpstr>Quantum Advantage</vt:lpstr>
      <vt:lpstr>PowerPoint Presentation</vt:lpstr>
      <vt:lpstr>Data &amp; Preprocessing</vt:lpstr>
      <vt:lpstr>Workflow</vt:lpstr>
      <vt:lpstr>1st iteration: Binary classification 6 vs 9</vt:lpstr>
      <vt:lpstr>1st iteration: Binary classification 6 vs 9</vt:lpstr>
      <vt:lpstr>1st iteration: Binary classification 6 vs 9</vt:lpstr>
      <vt:lpstr>1st iteration: Binary classification 6 vs 9</vt:lpstr>
      <vt:lpstr>2nd  iteration: Binary classification 1 vs 7</vt:lpstr>
      <vt:lpstr>2nd  iteration: Binary classification 1 vs 7</vt:lpstr>
      <vt:lpstr>2nd  iteration: Binary classification 1 vs 7</vt:lpstr>
      <vt:lpstr>2nd  iteration: Binary classification 1 vs 7</vt:lpstr>
      <vt:lpstr>2nd  iteration: Binary classification 1 vs 7 (another feature map)</vt:lpstr>
      <vt:lpstr>2nd  iteration: Binary classification 1 vs 7 (another feature map)</vt:lpstr>
      <vt:lpstr>3rd iteration: Classification 1, 2, 3, 4</vt:lpstr>
      <vt:lpstr>3rd iteration: Classification 1, 2, 3, 4</vt:lpstr>
      <vt:lpstr>3rd iteration: Classification 1, 2, 3, 4</vt:lpstr>
      <vt:lpstr>3rd iteration: Classification 1, 2, 3, 4</vt:lpstr>
      <vt:lpstr>PowerPoint Presentation</vt:lpstr>
      <vt:lpstr>PowerPoint Presentation</vt:lpstr>
      <vt:lpstr>PowerPoint Presentation</vt:lpstr>
      <vt:lpstr>Conclusions &amp; Future Work</vt:lpstr>
      <vt:lpstr>Conclusion</vt:lpstr>
      <vt:lpstr>Future work</vt:lpstr>
      <vt:lpstr>PowerPoint Presentation</vt:lpstr>
      <vt:lpstr>Main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Juan Fernandez de Navarrete</dc:creator>
  <cp:lastModifiedBy>Juan Fernandez de Navarrete</cp:lastModifiedBy>
  <cp:revision>7</cp:revision>
  <dcterms:modified xsi:type="dcterms:W3CDTF">2025-05-18T14:23:55Z</dcterms:modified>
</cp:coreProperties>
</file>